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595" r:id="rId2"/>
    <p:sldId id="374" r:id="rId3"/>
    <p:sldId id="326" r:id="rId4"/>
    <p:sldId id="435" r:id="rId5"/>
    <p:sldId id="586" r:id="rId6"/>
    <p:sldId id="433" r:id="rId7"/>
    <p:sldId id="441" r:id="rId8"/>
    <p:sldId id="464" r:id="rId9"/>
    <p:sldId id="442" r:id="rId10"/>
    <p:sldId id="519" r:id="rId11"/>
    <p:sldId id="453" r:id="rId12"/>
    <p:sldId id="597" r:id="rId13"/>
    <p:sldId id="521" r:id="rId14"/>
    <p:sldId id="522" r:id="rId15"/>
    <p:sldId id="523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634" r:id="rId25"/>
    <p:sldId id="314" r:id="rId26"/>
    <p:sldId id="380" r:id="rId27"/>
    <p:sldId id="382" r:id="rId28"/>
    <p:sldId id="367" r:id="rId29"/>
    <p:sldId id="368" r:id="rId30"/>
    <p:sldId id="369" r:id="rId31"/>
    <p:sldId id="372" r:id="rId32"/>
    <p:sldId id="417" r:id="rId33"/>
    <p:sldId id="468" r:id="rId34"/>
    <p:sldId id="328" r:id="rId35"/>
    <p:sldId id="383" r:id="rId36"/>
    <p:sldId id="384" r:id="rId37"/>
    <p:sldId id="386" r:id="rId38"/>
    <p:sldId id="353" r:id="rId39"/>
    <p:sldId id="313" r:id="rId40"/>
    <p:sldId id="635" r:id="rId41"/>
    <p:sldId id="411" r:id="rId42"/>
    <p:sldId id="556" r:id="rId43"/>
    <p:sldId id="555" r:id="rId44"/>
    <p:sldId id="394" r:id="rId45"/>
    <p:sldId id="395" r:id="rId46"/>
    <p:sldId id="396" r:id="rId47"/>
    <p:sldId id="397" r:id="rId48"/>
    <p:sldId id="398" r:id="rId49"/>
    <p:sldId id="401" r:id="rId50"/>
    <p:sldId id="480" r:id="rId51"/>
    <p:sldId id="402" r:id="rId52"/>
    <p:sldId id="470" r:id="rId53"/>
    <p:sldId id="594" r:id="rId54"/>
    <p:sldId id="484" r:id="rId55"/>
    <p:sldId id="482" r:id="rId56"/>
    <p:sldId id="486" r:id="rId57"/>
    <p:sldId id="496" r:id="rId58"/>
    <p:sldId id="489" r:id="rId59"/>
    <p:sldId id="490" r:id="rId60"/>
    <p:sldId id="491" r:id="rId61"/>
    <p:sldId id="488" r:id="rId62"/>
    <p:sldId id="591" r:id="rId63"/>
    <p:sldId id="636" r:id="rId64"/>
    <p:sldId id="390" r:id="rId65"/>
    <p:sldId id="520" r:id="rId66"/>
    <p:sldId id="391" r:id="rId67"/>
    <p:sldId id="406" r:id="rId68"/>
    <p:sldId id="392" r:id="rId69"/>
    <p:sldId id="505" r:id="rId70"/>
    <p:sldId id="510" r:id="rId71"/>
    <p:sldId id="511" r:id="rId72"/>
    <p:sldId id="637" r:id="rId73"/>
    <p:sldId id="538" r:id="rId74"/>
    <p:sldId id="576" r:id="rId75"/>
    <p:sldId id="561" r:id="rId76"/>
  </p:sldIdLst>
  <p:sldSz cx="10058400" cy="7315200"/>
  <p:notesSz cx="6858000" cy="9144000"/>
  <p:defaultTextStyle>
    <a:defPPr>
      <a:defRPr lang="en-US"/>
    </a:defPPr>
    <a:lvl1pPr marL="0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4603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49205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3807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298408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73012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47613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22217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596820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B4E09"/>
    <a:srgbClr val="F5770F"/>
    <a:srgbClr val="EC700A"/>
    <a:srgbClr val="008000"/>
    <a:srgbClr val="008050"/>
    <a:srgbClr val="4AAA25"/>
    <a:srgbClr val="1FC715"/>
    <a:srgbClr val="DA0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5" autoAdjust="0"/>
    <p:restoredTop sz="79596" autoAdjust="0"/>
  </p:normalViewPr>
  <p:slideViewPr>
    <p:cSldViewPr snapToGrid="0" snapToObjects="1" showGuides="1">
      <p:cViewPr>
        <p:scale>
          <a:sx n="60" d="100"/>
          <a:sy n="60" d="100"/>
        </p:scale>
        <p:origin x="-1164" y="174"/>
      </p:cViewPr>
      <p:guideLst>
        <p:guide orient="horz" pos="2304"/>
        <p:guide pos="2974"/>
      </p:guideLst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00" d="100"/>
        <a:sy n="100" d="100"/>
      </p:scale>
      <p:origin x="0" y="7674"/>
    </p:cViewPr>
  </p:sorterViewPr>
  <p:notesViewPr>
    <p:cSldViewPr snapToGrid="0" snapToObjects="1">
      <p:cViewPr varScale="1">
        <p:scale>
          <a:sx n="99" d="100"/>
          <a:sy n="99" d="100"/>
        </p:scale>
        <p:origin x="-590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09E18-67E3-4333-8722-35224FE0EF6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5E546-C692-4475-BA7B-148714FA3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27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3AD96-007F-574E-927B-C88F3FC1CC1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1563" y="685800"/>
            <a:ext cx="47148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D3F94-6527-6D4F-A210-183F798DA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4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4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7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1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5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8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22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25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29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1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13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8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8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9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9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40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82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69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87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4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40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6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93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40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09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26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26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86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0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9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13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25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7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8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73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654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33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70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38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304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43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177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32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321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9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865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93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11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1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11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69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549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961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38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98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71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093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27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272459"/>
            <a:ext cx="8549640" cy="1568027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145280"/>
            <a:ext cx="7040880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4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49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3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98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47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22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96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38510" y="430107"/>
            <a:ext cx="3394710" cy="91541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430107"/>
            <a:ext cx="10016490" cy="91541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9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5" y="4700697"/>
            <a:ext cx="8549640" cy="1452880"/>
          </a:xfrm>
        </p:spPr>
        <p:txBody>
          <a:bodyPr anchor="t"/>
          <a:lstStyle>
            <a:lvl1pPr algn="l">
              <a:defRPr sz="5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5" y="3100498"/>
            <a:ext cx="8549640" cy="1600199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7460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492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72380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2984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8730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44761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022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5968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502747"/>
            <a:ext cx="6705600" cy="708152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7620" y="2502747"/>
            <a:ext cx="6705600" cy="708152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92947"/>
            <a:ext cx="905256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637456"/>
            <a:ext cx="4444207" cy="682413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4603" indent="0">
              <a:buNone/>
              <a:defRPr sz="2500" b="1"/>
            </a:lvl2pPr>
            <a:lvl3pPr marL="1149205" indent="0">
              <a:buNone/>
              <a:defRPr sz="2300" b="1"/>
            </a:lvl3pPr>
            <a:lvl4pPr marL="1723807" indent="0">
              <a:buNone/>
              <a:defRPr sz="2000" b="1"/>
            </a:lvl4pPr>
            <a:lvl5pPr marL="2298408" indent="0">
              <a:buNone/>
              <a:defRPr sz="2000" b="1"/>
            </a:lvl5pPr>
            <a:lvl6pPr marL="2873012" indent="0">
              <a:buNone/>
              <a:defRPr sz="2000" b="1"/>
            </a:lvl6pPr>
            <a:lvl7pPr marL="3447613" indent="0">
              <a:buNone/>
              <a:defRPr sz="2000" b="1"/>
            </a:lvl7pPr>
            <a:lvl8pPr marL="4022217" indent="0">
              <a:buNone/>
              <a:defRPr sz="2000" b="1"/>
            </a:lvl8pPr>
            <a:lvl9pPr marL="4596820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319871"/>
            <a:ext cx="4444207" cy="4214707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1" y="1637456"/>
            <a:ext cx="4445953" cy="682413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4603" indent="0">
              <a:buNone/>
              <a:defRPr sz="2500" b="1"/>
            </a:lvl2pPr>
            <a:lvl3pPr marL="1149205" indent="0">
              <a:buNone/>
              <a:defRPr sz="2300" b="1"/>
            </a:lvl3pPr>
            <a:lvl4pPr marL="1723807" indent="0">
              <a:buNone/>
              <a:defRPr sz="2000" b="1"/>
            </a:lvl4pPr>
            <a:lvl5pPr marL="2298408" indent="0">
              <a:buNone/>
              <a:defRPr sz="2000" b="1"/>
            </a:lvl5pPr>
            <a:lvl6pPr marL="2873012" indent="0">
              <a:buNone/>
              <a:defRPr sz="2000" b="1"/>
            </a:lvl6pPr>
            <a:lvl7pPr marL="3447613" indent="0">
              <a:buNone/>
              <a:defRPr sz="2000" b="1"/>
            </a:lvl7pPr>
            <a:lvl8pPr marL="4022217" indent="0">
              <a:buNone/>
              <a:defRPr sz="2000" b="1"/>
            </a:lvl8pPr>
            <a:lvl9pPr marL="4596820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1" y="2319871"/>
            <a:ext cx="4445953" cy="4214707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5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291253"/>
            <a:ext cx="3309145" cy="123952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91258"/>
            <a:ext cx="5622925" cy="6243321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530778"/>
            <a:ext cx="3309145" cy="5003801"/>
          </a:xfrm>
        </p:spPr>
        <p:txBody>
          <a:bodyPr/>
          <a:lstStyle>
            <a:lvl1pPr marL="0" indent="0">
              <a:buNone/>
              <a:defRPr sz="1800"/>
            </a:lvl1pPr>
            <a:lvl2pPr marL="574603" indent="0">
              <a:buNone/>
              <a:defRPr sz="1500"/>
            </a:lvl2pPr>
            <a:lvl3pPr marL="1149205" indent="0">
              <a:buNone/>
              <a:defRPr sz="1300"/>
            </a:lvl3pPr>
            <a:lvl4pPr marL="1723807" indent="0">
              <a:buNone/>
              <a:defRPr sz="1100"/>
            </a:lvl4pPr>
            <a:lvl5pPr marL="2298408" indent="0">
              <a:buNone/>
              <a:defRPr sz="1100"/>
            </a:lvl5pPr>
            <a:lvl6pPr marL="2873012" indent="0">
              <a:buNone/>
              <a:defRPr sz="1100"/>
            </a:lvl6pPr>
            <a:lvl7pPr marL="3447613" indent="0">
              <a:buNone/>
              <a:defRPr sz="1100"/>
            </a:lvl7pPr>
            <a:lvl8pPr marL="4022217" indent="0">
              <a:buNone/>
              <a:defRPr sz="1100"/>
            </a:lvl8pPr>
            <a:lvl9pPr marL="459682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120644"/>
            <a:ext cx="6035040" cy="604521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53627"/>
            <a:ext cx="6035040" cy="4389120"/>
          </a:xfrm>
        </p:spPr>
        <p:txBody>
          <a:bodyPr/>
          <a:lstStyle>
            <a:lvl1pPr marL="0" indent="0">
              <a:buNone/>
              <a:defRPr sz="4100"/>
            </a:lvl1pPr>
            <a:lvl2pPr marL="574603" indent="0">
              <a:buNone/>
              <a:defRPr sz="3600"/>
            </a:lvl2pPr>
            <a:lvl3pPr marL="1149205" indent="0">
              <a:buNone/>
              <a:defRPr sz="3000"/>
            </a:lvl3pPr>
            <a:lvl4pPr marL="1723807" indent="0">
              <a:buNone/>
              <a:defRPr sz="2500"/>
            </a:lvl4pPr>
            <a:lvl5pPr marL="2298408" indent="0">
              <a:buNone/>
              <a:defRPr sz="2500"/>
            </a:lvl5pPr>
            <a:lvl6pPr marL="2873012" indent="0">
              <a:buNone/>
              <a:defRPr sz="2500"/>
            </a:lvl6pPr>
            <a:lvl7pPr marL="3447613" indent="0">
              <a:buNone/>
              <a:defRPr sz="2500"/>
            </a:lvl7pPr>
            <a:lvl8pPr marL="4022217" indent="0">
              <a:buNone/>
              <a:defRPr sz="2500"/>
            </a:lvl8pPr>
            <a:lvl9pPr marL="4596820" indent="0">
              <a:buNone/>
              <a:defRPr sz="2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725165"/>
            <a:ext cx="6035040" cy="858519"/>
          </a:xfrm>
        </p:spPr>
        <p:txBody>
          <a:bodyPr/>
          <a:lstStyle>
            <a:lvl1pPr marL="0" indent="0">
              <a:buNone/>
              <a:defRPr sz="1800"/>
            </a:lvl1pPr>
            <a:lvl2pPr marL="574603" indent="0">
              <a:buNone/>
              <a:defRPr sz="1500"/>
            </a:lvl2pPr>
            <a:lvl3pPr marL="1149205" indent="0">
              <a:buNone/>
              <a:defRPr sz="1300"/>
            </a:lvl3pPr>
            <a:lvl4pPr marL="1723807" indent="0">
              <a:buNone/>
              <a:defRPr sz="1100"/>
            </a:lvl4pPr>
            <a:lvl5pPr marL="2298408" indent="0">
              <a:buNone/>
              <a:defRPr sz="1100"/>
            </a:lvl5pPr>
            <a:lvl6pPr marL="2873012" indent="0">
              <a:buNone/>
              <a:defRPr sz="1100"/>
            </a:lvl6pPr>
            <a:lvl7pPr marL="3447613" indent="0">
              <a:buNone/>
              <a:defRPr sz="1100"/>
            </a:lvl7pPr>
            <a:lvl8pPr marL="4022217" indent="0">
              <a:buNone/>
              <a:defRPr sz="1100"/>
            </a:lvl8pPr>
            <a:lvl9pPr marL="459682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8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06885"/>
            <a:ext cx="9052560" cy="4827694"/>
          </a:xfrm>
          <a:prstGeom prst="rect">
            <a:avLst/>
          </a:prstGeom>
        </p:spPr>
        <p:txBody>
          <a:bodyPr vert="horz" lIns="114919" tIns="57460" rIns="114919" bIns="5746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780111"/>
            <a:ext cx="2346960" cy="389467"/>
          </a:xfrm>
          <a:prstGeom prst="rect">
            <a:avLst/>
          </a:prstGeom>
        </p:spPr>
        <p:txBody>
          <a:bodyPr vert="horz" lIns="114919" tIns="57460" rIns="114919" bIns="5746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50DB4-1807-D145-9A7E-655154275129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6780111"/>
            <a:ext cx="3185160" cy="389467"/>
          </a:xfrm>
          <a:prstGeom prst="rect">
            <a:avLst/>
          </a:prstGeom>
        </p:spPr>
        <p:txBody>
          <a:bodyPr vert="horz" lIns="114919" tIns="57460" rIns="114919" bIns="5746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6780111"/>
            <a:ext cx="2346960" cy="389467"/>
          </a:xfrm>
          <a:prstGeom prst="rect">
            <a:avLst/>
          </a:prstGeom>
        </p:spPr>
        <p:txBody>
          <a:bodyPr vert="horz" lIns="114919" tIns="57460" rIns="114919" bIns="5746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0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574603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430952" indent="-430952" algn="l" defTabSz="574603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933729" indent="-359127" algn="l" defTabSz="574603" rtl="0" eaLnBrk="1" latinLnBrk="0" hangingPunct="1">
        <a:spcBef>
          <a:spcPct val="20000"/>
        </a:spcBef>
        <a:buFont typeface="Wingdings" charset="2"/>
        <a:buChar char="Ø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436506" indent="-287301" algn="l" defTabSz="574603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2011109" indent="-287301" algn="l" defTabSz="574603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585711" indent="-287301" algn="l" defTabSz="574603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3160314" indent="-287301" algn="l" defTabSz="574603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34914" indent="-287301" algn="l" defTabSz="574603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09518" indent="-287301" algn="l" defTabSz="574603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84119" indent="-287301" algn="l" defTabSz="574603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03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9205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3807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298408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3012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47613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2217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96820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shpc.ices.utexas.edu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19886" y="3280229"/>
            <a:ext cx="18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46342" y="458665"/>
            <a:ext cx="3249608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dirty="0" smtClean="0">
                <a:ln w="11430"/>
                <a:solidFill>
                  <a:srgbClr val="FF66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urlz MT"/>
                <a:cs typeface="Curlz MT"/>
              </a:rPr>
              <a:t>STRASSEN</a:t>
            </a:r>
            <a:endParaRPr lang="en-US" sz="8000" b="1" dirty="0">
              <a:ln w="11430"/>
              <a:solidFill>
                <a:srgbClr val="FF66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urlz MT"/>
              <a:cs typeface="Curlz MT"/>
            </a:endParaRPr>
          </a:p>
        </p:txBody>
      </p:sp>
      <p:pic>
        <p:nvPicPr>
          <p:cNvPr id="11" name="Picture 10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42" y="3437349"/>
            <a:ext cx="3613721" cy="111315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490870" y="1680037"/>
            <a:ext cx="9637781" cy="2319355"/>
          </a:xfrm>
        </p:spPr>
        <p:txBody>
          <a:bodyPr>
            <a:noAutofit/>
          </a:bodyPr>
          <a:lstStyle/>
          <a:p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265215" y="6338189"/>
            <a:ext cx="7439337" cy="1338778"/>
          </a:xfrm>
          <a:prstGeom prst="rect">
            <a:avLst/>
          </a:prstGeom>
        </p:spPr>
        <p:txBody>
          <a:bodyPr vert="horz" lIns="114919" tIns="57460" rIns="114919" bIns="57460" rtlCol="0">
            <a:noAutofit/>
          </a:bodyPr>
          <a:lstStyle>
            <a:lvl1pPr marL="0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574724" indent="0" algn="ctr" defTabSz="574724" rtl="0" eaLnBrk="1" latinLnBrk="0" hangingPunct="1">
              <a:spcBef>
                <a:spcPct val="20000"/>
              </a:spcBef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1149447" indent="0" algn="ctr" defTabSz="574724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724171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2298894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873618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448341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023065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597789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Salt Lake City, UT 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November 16</a:t>
            </a:r>
            <a:r>
              <a:rPr lang="en-US" sz="2000" baseline="30000" dirty="0" smtClean="0">
                <a:solidFill>
                  <a:schemeClr val="tx1"/>
                </a:solidFill>
              </a:rPr>
              <a:t>th</a:t>
            </a:r>
            <a:r>
              <a:rPr lang="en-US" sz="2000" dirty="0" smtClean="0">
                <a:solidFill>
                  <a:schemeClr val="tx1"/>
                </a:solidFill>
              </a:rPr>
              <a:t>, 2016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-2311848" y="4816753"/>
            <a:ext cx="14649449" cy="1338778"/>
          </a:xfrm>
          <a:prstGeom prst="rect">
            <a:avLst/>
          </a:prstGeom>
        </p:spPr>
        <p:txBody>
          <a:bodyPr vert="horz" lIns="114919" tIns="57460" rIns="114919" bIns="57460" rtlCol="0">
            <a:noAutofit/>
          </a:bodyPr>
          <a:lstStyle>
            <a:lvl1pPr marL="0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574603" indent="0" algn="ctr" defTabSz="574603" rtl="0" eaLnBrk="1" latinLnBrk="0" hangingPunct="1">
              <a:spcBef>
                <a:spcPct val="20000"/>
              </a:spcBef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1149205" indent="0" algn="ctr" defTabSz="574603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723807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2298408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873012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447613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022217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596820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B4E09"/>
                </a:solidFill>
              </a:rPr>
              <a:t>Jianyu Huang</a:t>
            </a:r>
            <a:r>
              <a:rPr lang="en-US" sz="2400" dirty="0" smtClean="0">
                <a:solidFill>
                  <a:schemeClr val="tx1"/>
                </a:solidFill>
              </a:rPr>
              <a:t>,</a:t>
            </a:r>
            <a:r>
              <a:rPr lang="en-US" sz="2400" dirty="0" smtClean="0">
                <a:solidFill>
                  <a:srgbClr val="FB4E09"/>
                </a:solidFill>
              </a:rPr>
              <a:t> Tyler M. Smith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Greg M. Henry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rgbClr val="FB4E09"/>
                </a:solidFill>
              </a:rPr>
              <a:t>Robert A. van de </a:t>
            </a:r>
            <a:r>
              <a:rPr lang="en-US" sz="2400" dirty="0" err="1" smtClean="0">
                <a:solidFill>
                  <a:srgbClr val="FB4E09"/>
                </a:solidFill>
              </a:rPr>
              <a:t>Geijn</a:t>
            </a:r>
            <a:endParaRPr lang="en-US" sz="2400" dirty="0">
              <a:solidFill>
                <a:srgbClr val="FB4E09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1265215" y="5953452"/>
            <a:ext cx="7439337" cy="1338778"/>
          </a:xfrm>
          <a:prstGeom prst="rect">
            <a:avLst/>
          </a:prstGeom>
        </p:spPr>
        <p:txBody>
          <a:bodyPr vert="horz" lIns="114919" tIns="57460" rIns="114919" bIns="57460" rtlCol="0">
            <a:noAutofit/>
          </a:bodyPr>
          <a:lstStyle>
            <a:lvl1pPr marL="0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574724" indent="0" algn="ctr" defTabSz="574724" rtl="0" eaLnBrk="1" latinLnBrk="0" hangingPunct="1">
              <a:spcBef>
                <a:spcPct val="20000"/>
              </a:spcBef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1149447" indent="0" algn="ctr" defTabSz="574724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724171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2298894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873618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448341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023065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597789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FB4E09"/>
                </a:solidFill>
              </a:rPr>
              <a:t>The University of Texas at Austin</a:t>
            </a:r>
            <a:r>
              <a:rPr lang="en-US" sz="2000" dirty="0" smtClean="0">
                <a:solidFill>
                  <a:srgbClr val="000000"/>
                </a:solidFill>
              </a:rPr>
              <a:t>,</a:t>
            </a:r>
            <a:r>
              <a:rPr lang="en-US" sz="2000" dirty="0" smtClean="0">
                <a:solidFill>
                  <a:srgbClr val="FF6600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Intel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20" name="Picture 2" descr="https://a54c6c5b-a-62cb3a1a-s-sites.googlegroups.com/site/ychdavid/teaching/University_of_Texas_at_Austin_logo.png?attachauth=ANoY7cppe1LQgvCz_mg2ZlRAn6MWEYX7hGAYMHIcymrFrZOBoj_BsS_wGoYNs_O9l9-8AKAcVtmCLq70CcNadYO55Xcp68vKUo0S6ZUu8CbDKCzr66ErhfnySMRCvzhfX3aVBzoCuVPfqBgzAo4dCFwn3bud2kEXDY_B6wTWkjdaI_iKF83Oq2QsDDL2wIoTqq1jOkbAslcK-U8BohUV-CvwmdmsbUIqkVDcdAkZp30VWmSzi1fEd6L2Da31OtQsEkKw-xdFy030&amp;attredirects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4" y="5811707"/>
            <a:ext cx="1369917" cy="136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910" y="5890388"/>
            <a:ext cx="1986474" cy="13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0" y="1354961"/>
            <a:ext cx="3137167" cy="966359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51096" y="135761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Strassen’s</a:t>
            </a:r>
            <a:r>
              <a:rPr lang="en-US" dirty="0" smtClean="0"/>
              <a:t> algorithm…...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75131" y="1804531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841" y="2970613"/>
            <a:ext cx="198827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7172" y="3929927"/>
            <a:ext cx="227128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3544096"/>
            <a:ext cx="9401060" cy="48166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4704802"/>
            <a:ext cx="9401060" cy="46671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817" y="5829750"/>
            <a:ext cx="9392989" cy="4667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14840" y="6002780"/>
            <a:ext cx="3403373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38" y="6581506"/>
            <a:ext cx="9388966" cy="47229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41" y="2752992"/>
            <a:ext cx="9388965" cy="4816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18461" y="1780339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29439" y="3912391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62484" y="2995997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85868" y="6026972"/>
            <a:ext cx="4112258" cy="36933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757" y="5043561"/>
            <a:ext cx="597361" cy="59736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02745" y="4882683"/>
            <a:ext cx="3403373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52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5" y="2948678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71" y="3838014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86" y="5054440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06" y="5946229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66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97" y="4923627"/>
            <a:ext cx="589570" cy="6786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841" y="2970613"/>
            <a:ext cx="198827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172" y="3929927"/>
            <a:ext cx="227128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3544096"/>
            <a:ext cx="9401060" cy="48166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4704802"/>
            <a:ext cx="9401060" cy="46671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817" y="5829750"/>
            <a:ext cx="9392989" cy="46673"/>
          </a:xfrm>
          <a:prstGeom prst="rect">
            <a:avLst/>
          </a:prstGeom>
        </p:spPr>
      </p:pic>
      <p:pic>
        <p:nvPicPr>
          <p:cNvPr id="17" name="Picture 16" descr="square_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38" y="2908121"/>
            <a:ext cx="1721687" cy="436428"/>
          </a:xfrm>
          <a:prstGeom prst="rect">
            <a:avLst/>
          </a:prstGeom>
        </p:spPr>
      </p:pic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0" y="1354961"/>
            <a:ext cx="3137167" cy="966359"/>
          </a:xfrm>
          <a:prstGeom prst="rect">
            <a:avLst/>
          </a:prstGeom>
        </p:spPr>
      </p:pic>
      <p:pic>
        <p:nvPicPr>
          <p:cNvPr id="19" name="Picture 18" descr="rank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51" y="3714614"/>
            <a:ext cx="2680962" cy="8418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4840" y="6002780"/>
            <a:ext cx="3403373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38" y="6581506"/>
            <a:ext cx="9388966" cy="47229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41" y="2752992"/>
            <a:ext cx="9388965" cy="48169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51096" y="135761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Strassen’s</a:t>
            </a:r>
            <a:r>
              <a:rPr lang="en-US" dirty="0" smtClean="0"/>
              <a:t> algorithm…...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50272" y="6026972"/>
            <a:ext cx="3653532" cy="40011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000" b="1" dirty="0">
                <a:solidFill>
                  <a:srgbClr val="4AAA25"/>
                </a:solidFill>
                <a:latin typeface="Helvetica"/>
                <a:cs typeface="Helvetica"/>
              </a:rPr>
              <a:t>Can be data parallelism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18461" y="1780339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75131" y="1804531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29439" y="3912391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2484" y="2995997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85868" y="6026972"/>
            <a:ext cx="4112258" cy="36933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757" y="5043561"/>
            <a:ext cx="597361" cy="5973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02745" y="4882683"/>
            <a:ext cx="3403373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098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29" y="2914350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5" y="2948678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71" y="3838014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86" y="5054440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06" y="5946229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504" y="3830744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504" y="5043564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509" y="5946232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2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Standard Matrix-matrix multiplication</a:t>
            </a:r>
          </a:p>
          <a:p>
            <a:r>
              <a:rPr lang="en-US" sz="3600" dirty="0" err="1" smtClean="0"/>
              <a:t>Strassen’s</a:t>
            </a:r>
            <a:r>
              <a:rPr lang="en-US" sz="3600" dirty="0" smtClean="0"/>
              <a:t> Algorithm Reloaded</a:t>
            </a:r>
          </a:p>
          <a:p>
            <a:r>
              <a:rPr lang="en-US" sz="3600" dirty="0" smtClean="0"/>
              <a:t>Theoretical Model and Analysis</a:t>
            </a:r>
          </a:p>
          <a:p>
            <a:r>
              <a:rPr lang="en-US" sz="3600" dirty="0" smtClean="0"/>
              <a:t>Performance Experiments</a:t>
            </a:r>
          </a:p>
          <a:p>
            <a:r>
              <a:rPr lang="en-US" sz="3600" dirty="0" smtClean="0"/>
              <a:t>Conclusion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48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Level-3 BLAS Matrix-Matrix </a:t>
            </a:r>
            <a:r>
              <a:rPr lang="en-US" dirty="0"/>
              <a:t>M</a:t>
            </a:r>
            <a:r>
              <a:rPr lang="en-US" dirty="0" smtClean="0"/>
              <a:t>ultiplication (</a:t>
            </a:r>
            <a:r>
              <a:rPr lang="en-US" dirty="0" smtClean="0">
                <a:solidFill>
                  <a:srgbClr val="FF0000"/>
                </a:solidFill>
              </a:rPr>
              <a:t>GEMM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084" y="1450192"/>
            <a:ext cx="9481173" cy="4827694"/>
          </a:xfrm>
        </p:spPr>
        <p:txBody>
          <a:bodyPr/>
          <a:lstStyle/>
          <a:p>
            <a:r>
              <a:rPr lang="en-US" sz="2800" dirty="0"/>
              <a:t>(General) matrix-matrix multiplication (GEMM) is supported in the level-3 BLAS* interface as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/>
              <a:t>Ignoring </a:t>
            </a:r>
            <a:r>
              <a:rPr lang="en-US" sz="2800" dirty="0" err="1"/>
              <a:t>transa</a:t>
            </a:r>
            <a:r>
              <a:rPr lang="en-US" sz="2800" dirty="0"/>
              <a:t> and </a:t>
            </a:r>
            <a:r>
              <a:rPr lang="en-US" sz="2800" dirty="0" err="1"/>
              <a:t>transb</a:t>
            </a:r>
            <a:r>
              <a:rPr lang="en-US" sz="2800" dirty="0"/>
              <a:t>, GEMM computes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We consider the simplified version of GEMM</a:t>
            </a:r>
            <a:endParaRPr lang="en-US" sz="2400" dirty="0"/>
          </a:p>
        </p:txBody>
      </p:sp>
      <p:pic>
        <p:nvPicPr>
          <p:cNvPr id="6" name="Picture 5" descr="Screen Shot 2016-04-17 at 4.55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22" y="2399187"/>
            <a:ext cx="5309538" cy="1259793"/>
          </a:xfrm>
          <a:prstGeom prst="rect">
            <a:avLst/>
          </a:prstGeom>
        </p:spPr>
      </p:pic>
      <p:pic>
        <p:nvPicPr>
          <p:cNvPr id="7" name="Picture 6" descr="Screen Shot 2016-04-17 at 4.55.2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38" b="51876"/>
          <a:stretch/>
        </p:blipFill>
        <p:spPr>
          <a:xfrm>
            <a:off x="2734545" y="4286053"/>
            <a:ext cx="3123725" cy="631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" y="6908378"/>
            <a:ext cx="9555480" cy="461665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dirty="0" err="1">
                <a:latin typeface="Times"/>
                <a:cs typeface="Times"/>
              </a:rPr>
              <a:t>Dongarra</a:t>
            </a:r>
            <a:r>
              <a:rPr lang="en-US" sz="1200" dirty="0">
                <a:latin typeface="Times"/>
                <a:cs typeface="Times"/>
              </a:rPr>
              <a:t>, Jack J., et al. "A set of level 3 basic linear algebra </a:t>
            </a:r>
            <a:r>
              <a:rPr lang="en-US" sz="1200" dirty="0" err="1">
                <a:latin typeface="Times"/>
                <a:cs typeface="Times"/>
              </a:rPr>
              <a:t>subprograms."</a:t>
            </a:r>
            <a:r>
              <a:rPr lang="en-US" sz="1200" i="1" dirty="0" err="1">
                <a:latin typeface="Times"/>
                <a:cs typeface="Times"/>
              </a:rPr>
              <a:t>ACM</a:t>
            </a:r>
            <a:r>
              <a:rPr lang="en-US" sz="1200" i="1" dirty="0">
                <a:latin typeface="Times"/>
                <a:cs typeface="Times"/>
              </a:rPr>
              <a:t> Transactions on Mathematical Software (TOMS)</a:t>
            </a:r>
            <a:r>
              <a:rPr lang="en-US" sz="1200" dirty="0">
                <a:latin typeface="Times"/>
                <a:cs typeface="Times"/>
              </a:rPr>
              <a:t> 16.1 (1990): 1-17.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11" name="Picture 10" descr="Screen Shot 2016-04-17 at 5.07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90" y="5754297"/>
            <a:ext cx="2501927" cy="4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State-of-the-art </a:t>
            </a:r>
            <a:r>
              <a:rPr lang="en-US" dirty="0" smtClean="0">
                <a:solidFill>
                  <a:srgbClr val="FF0000"/>
                </a:solidFill>
              </a:rPr>
              <a:t>GEMM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297" y="1512150"/>
            <a:ext cx="9667467" cy="4827694"/>
          </a:xfrm>
        </p:spPr>
        <p:txBody>
          <a:bodyPr>
            <a:noAutofit/>
          </a:bodyPr>
          <a:lstStyle/>
          <a:p>
            <a:r>
              <a:rPr lang="en-US" sz="2000" dirty="0"/>
              <a:t>BLAS-like Library Instantiation Software (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  <a:r>
              <a:rPr lang="en-US" sz="2000" dirty="0"/>
              <a:t>) is a portable framework for instantiating BLAS-like dense linear algebra libraries.</a:t>
            </a:r>
          </a:p>
          <a:p>
            <a:endParaRPr lang="en-US" sz="12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BLIS provides a refactoring of </a:t>
            </a:r>
            <a:r>
              <a:rPr lang="en-US" sz="2000" dirty="0" err="1">
                <a:solidFill>
                  <a:srgbClr val="FF0000"/>
                </a:solidFill>
              </a:rPr>
              <a:t>GotoBLAS</a:t>
            </a:r>
            <a:r>
              <a:rPr lang="en-US" sz="2000" dirty="0"/>
              <a:t> algorithm (best-known approach) to implement </a:t>
            </a:r>
            <a:r>
              <a:rPr lang="en-US" sz="2000" dirty="0">
                <a:solidFill>
                  <a:srgbClr val="FF0000"/>
                </a:solidFill>
              </a:rPr>
              <a:t>GEMM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GEMM implementation in BLIS has 6-layers of loops. The outer 5 loops are written in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. The inner-most loop (micro-kernel) is written in </a:t>
            </a:r>
            <a:r>
              <a:rPr lang="en-US" sz="2000" dirty="0">
                <a:solidFill>
                  <a:srgbClr val="FF0000"/>
                </a:solidFill>
              </a:rPr>
              <a:t>assembly</a:t>
            </a:r>
            <a:r>
              <a:rPr lang="en-US" sz="2000" dirty="0"/>
              <a:t> for high performance.</a:t>
            </a:r>
          </a:p>
          <a:p>
            <a:pPr lvl="1"/>
            <a:r>
              <a:rPr lang="en-US" sz="1700" dirty="0"/>
              <a:t>Partition matrices into smaller blocks to fit into the different memory hierarchy.</a:t>
            </a:r>
          </a:p>
          <a:p>
            <a:pPr lvl="1"/>
            <a:r>
              <a:rPr lang="en-US" sz="1700" dirty="0"/>
              <a:t>The order of these loops is designed to utilize the cache reuse rate.</a:t>
            </a:r>
          </a:p>
          <a:p>
            <a:r>
              <a:rPr lang="en-US" sz="2000" dirty="0"/>
              <a:t>BLIS opens the black box of GEMM, leading to many applications built on BLIS.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271" y="2237701"/>
            <a:ext cx="9299494" cy="89255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Field Van Zee,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“BLIS: A Framework for Rapidly Instantiating BLAS Functionality."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41.3 (2015): 14.</a:t>
            </a: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0980" y="5972492"/>
            <a:ext cx="9299494" cy="156966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200" dirty="0" err="1">
                <a:solidFill>
                  <a:srgbClr val="7F7F7F"/>
                </a:solidFill>
                <a:latin typeface="Times"/>
                <a:cs typeface="Times"/>
              </a:rPr>
              <a:t>Chenhan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 D. Yu, *</a:t>
            </a:r>
            <a:r>
              <a:rPr lang="en-US" sz="1200" b="1" dirty="0">
                <a:solidFill>
                  <a:srgbClr val="000000"/>
                </a:solidFill>
                <a:latin typeface="Times"/>
                <a:cs typeface="Times"/>
              </a:rPr>
              <a:t>Jianyu Huang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, Woody Austin, Bo Xiao, and George Biros. "Performance optimization for the k-nearest neighbors kernel on x86 architectures." In </a:t>
            </a:r>
            <a:r>
              <a:rPr lang="en-US" sz="1200" i="1" dirty="0">
                <a:solidFill>
                  <a:srgbClr val="7F7F7F"/>
                </a:solidFill>
                <a:latin typeface="Times"/>
                <a:cs typeface="Times"/>
              </a:rPr>
              <a:t>SC’15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, p. 7. ACM, 2015.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*</a:t>
            </a:r>
            <a:r>
              <a:rPr lang="en-US" sz="1200" b="1" dirty="0">
                <a:solidFill>
                  <a:srgbClr val="000000"/>
                </a:solidFill>
                <a:latin typeface="Times"/>
                <a:cs typeface="Times"/>
              </a:rPr>
              <a:t>Jianyu Huang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solidFill>
                  <a:srgbClr val="7F7F7F"/>
                </a:solidFill>
                <a:latin typeface="Times"/>
                <a:cs typeface="Times"/>
              </a:rPr>
              <a:t>Geijn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. “</a:t>
            </a:r>
            <a:r>
              <a:rPr lang="en-US" sz="1200" dirty="0" err="1">
                <a:solidFill>
                  <a:srgbClr val="7F7F7F"/>
                </a:solidFill>
                <a:latin typeface="Times"/>
                <a:cs typeface="Times"/>
              </a:rPr>
              <a:t>Strassen’s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 Algorithm Reloaded.” In submission to </a:t>
            </a:r>
            <a:r>
              <a:rPr lang="en-US" sz="1200" i="1" dirty="0">
                <a:solidFill>
                  <a:srgbClr val="7F7F7F"/>
                </a:solidFill>
                <a:latin typeface="Times"/>
                <a:cs typeface="Times"/>
              </a:rPr>
              <a:t>SC’16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Devin Matthews, Field Van Zee, and Robert van de </a:t>
            </a:r>
            <a:r>
              <a:rPr lang="en-US" sz="1200" dirty="0" err="1">
                <a:solidFill>
                  <a:srgbClr val="7F7F7F"/>
                </a:solidFill>
                <a:latin typeface="Times"/>
                <a:cs typeface="Times"/>
              </a:rPr>
              <a:t>Geijn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. “High-Performance Tensor Contraction without BLAS.” In submission to </a:t>
            </a:r>
            <a:r>
              <a:rPr lang="en-US" sz="1200" i="1" dirty="0">
                <a:solidFill>
                  <a:srgbClr val="7F7F7F"/>
                </a:solidFill>
                <a:latin typeface="Times"/>
                <a:cs typeface="Times"/>
              </a:rPr>
              <a:t>SC’16</a:t>
            </a:r>
          </a:p>
          <a:p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9856" y="5810250"/>
            <a:ext cx="9555908" cy="120015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8910" y="3565384"/>
            <a:ext cx="9299494" cy="109260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Kazushige </a:t>
            </a:r>
            <a:r>
              <a:rPr lang="en-US" sz="1300" dirty="0" err="1">
                <a:latin typeface="Times"/>
                <a:cs typeface="Times"/>
              </a:rPr>
              <a:t>Goto</a:t>
            </a:r>
            <a:r>
              <a:rPr lang="en-US" sz="1300" dirty="0">
                <a:latin typeface="Times"/>
                <a:cs typeface="Times"/>
              </a:rPr>
              <a:t>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"High-performance implementation of the level-3 BLAS."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35.1 (2008): 4.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Kazushige </a:t>
            </a:r>
            <a:r>
              <a:rPr lang="en-US" sz="1300" dirty="0" err="1">
                <a:latin typeface="Times"/>
                <a:cs typeface="Times"/>
              </a:rPr>
              <a:t>Goto</a:t>
            </a:r>
            <a:r>
              <a:rPr lang="en-US" sz="1300" dirty="0">
                <a:latin typeface="Times"/>
                <a:cs typeface="Times"/>
              </a:rPr>
              <a:t>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"Anatomy of high-performance matrix multiplication."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34.3 (2008): 12.</a:t>
            </a: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93539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State-of-the-art </a:t>
            </a:r>
            <a:r>
              <a:rPr lang="en-US" dirty="0" smtClean="0">
                <a:solidFill>
                  <a:srgbClr val="FF0000"/>
                </a:solidFill>
              </a:rPr>
              <a:t>GEMM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297" y="1512150"/>
            <a:ext cx="9667467" cy="4827694"/>
          </a:xfrm>
        </p:spPr>
        <p:txBody>
          <a:bodyPr>
            <a:noAutofit/>
          </a:bodyPr>
          <a:lstStyle/>
          <a:p>
            <a:r>
              <a:rPr lang="en-US" sz="2000" dirty="0"/>
              <a:t>BLAS-like Library Instantiation Software (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  <a:r>
              <a:rPr lang="en-US" sz="2000" dirty="0"/>
              <a:t>) is a portable framework for instantiating BLAS-like dense linear algebra libraries.</a:t>
            </a:r>
          </a:p>
          <a:p>
            <a:endParaRPr lang="en-US" sz="12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BLIS provides a refactoring of </a:t>
            </a:r>
            <a:r>
              <a:rPr lang="en-US" sz="2000" dirty="0" err="1">
                <a:solidFill>
                  <a:srgbClr val="FF0000"/>
                </a:solidFill>
              </a:rPr>
              <a:t>GotoBLAS</a:t>
            </a:r>
            <a:r>
              <a:rPr lang="en-US" sz="2000" dirty="0"/>
              <a:t> algorithm (best-known approach) to implement </a:t>
            </a:r>
            <a:r>
              <a:rPr lang="en-US" sz="2000" dirty="0">
                <a:solidFill>
                  <a:srgbClr val="FF0000"/>
                </a:solidFill>
              </a:rPr>
              <a:t>GEMM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GEMM implementation in BLIS has 6-layers of loops. The outer 5 loops are written in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. The inner-most loop (micro-kernel) is written in </a:t>
            </a:r>
            <a:r>
              <a:rPr lang="en-US" sz="2000" dirty="0">
                <a:solidFill>
                  <a:srgbClr val="FF0000"/>
                </a:solidFill>
              </a:rPr>
              <a:t>assembly</a:t>
            </a:r>
            <a:r>
              <a:rPr lang="en-US" sz="2000" dirty="0"/>
              <a:t> for high performance.</a:t>
            </a:r>
          </a:p>
          <a:p>
            <a:pPr lvl="1"/>
            <a:r>
              <a:rPr lang="en-US" sz="1700" dirty="0"/>
              <a:t>Partition matrices into smaller blocks to fit into the different memory hierarchy.</a:t>
            </a:r>
          </a:p>
          <a:p>
            <a:pPr lvl="1"/>
            <a:r>
              <a:rPr lang="en-US" sz="1700" dirty="0"/>
              <a:t>The order of these loops is designed to utilize the cache reuse rate.</a:t>
            </a:r>
          </a:p>
          <a:p>
            <a:r>
              <a:rPr lang="en-US" sz="2000" dirty="0"/>
              <a:t>BLIS opens the black box of GEMM, leading to many applications built on BLIS.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9081" y="6220142"/>
            <a:ext cx="9299494" cy="189280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 err="1">
                <a:latin typeface="Times"/>
                <a:cs typeface="Times"/>
              </a:rPr>
              <a:t>Chenhan</a:t>
            </a:r>
            <a:r>
              <a:rPr lang="en-US" sz="1300" dirty="0">
                <a:latin typeface="Times"/>
                <a:cs typeface="Times"/>
              </a:rPr>
              <a:t> D. Yu, </a:t>
            </a:r>
            <a:r>
              <a:rPr lang="en-US" sz="1300" dirty="0" smtClean="0">
                <a:latin typeface="Times"/>
                <a:cs typeface="Times"/>
              </a:rPr>
              <a:t>Jianyu </a:t>
            </a:r>
            <a:r>
              <a:rPr lang="en-US" sz="1300" dirty="0">
                <a:latin typeface="Times"/>
                <a:cs typeface="Times"/>
              </a:rPr>
              <a:t>Huang, Woody Austin, Bo Xiao, and George Biros. "Performance </a:t>
            </a:r>
            <a:r>
              <a:rPr lang="en-US" sz="1300" dirty="0" smtClean="0">
                <a:latin typeface="Times"/>
                <a:cs typeface="Times"/>
              </a:rPr>
              <a:t>Optimization </a:t>
            </a:r>
            <a:r>
              <a:rPr lang="en-US" sz="1300" dirty="0">
                <a:latin typeface="Times"/>
                <a:cs typeface="Times"/>
              </a:rPr>
              <a:t>for the</a:t>
            </a:r>
            <a:r>
              <a:rPr lang="en-US" sz="1300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lang="en-US" sz="1300" dirty="0" smtClean="0">
                <a:solidFill>
                  <a:srgbClr val="FF0000"/>
                </a:solidFill>
                <a:latin typeface="Times"/>
                <a:cs typeface="Times"/>
              </a:rPr>
              <a:t>k-Nearest </a:t>
            </a:r>
            <a:r>
              <a:rPr lang="en-US" sz="1300" dirty="0">
                <a:solidFill>
                  <a:srgbClr val="FF0000"/>
                </a:solidFill>
                <a:latin typeface="Times"/>
                <a:cs typeface="Times"/>
              </a:rPr>
              <a:t>N</a:t>
            </a:r>
            <a:r>
              <a:rPr lang="en-US" sz="1300" dirty="0" smtClean="0">
                <a:solidFill>
                  <a:srgbClr val="FF0000"/>
                </a:solidFill>
                <a:latin typeface="Times"/>
                <a:cs typeface="Times"/>
              </a:rPr>
              <a:t>eighbors</a:t>
            </a:r>
            <a:r>
              <a:rPr lang="en-US" sz="1300" dirty="0" smtClean="0">
                <a:solidFill>
                  <a:schemeClr val="accent1"/>
                </a:solidFill>
                <a:latin typeface="Times"/>
                <a:cs typeface="Times"/>
              </a:rPr>
              <a:t> </a:t>
            </a:r>
            <a:r>
              <a:rPr lang="en-US" sz="1300" dirty="0">
                <a:latin typeface="Times"/>
                <a:cs typeface="Times"/>
              </a:rPr>
              <a:t>K</a:t>
            </a:r>
            <a:r>
              <a:rPr lang="en-US" sz="1300" dirty="0" smtClean="0">
                <a:latin typeface="Times"/>
                <a:cs typeface="Times"/>
              </a:rPr>
              <a:t>ernel </a:t>
            </a:r>
            <a:r>
              <a:rPr lang="en-US" sz="1300" dirty="0">
                <a:latin typeface="Times"/>
                <a:cs typeface="Times"/>
              </a:rPr>
              <a:t>on x86 </a:t>
            </a:r>
            <a:r>
              <a:rPr lang="en-US" sz="1300" dirty="0" smtClean="0">
                <a:latin typeface="Times"/>
                <a:cs typeface="Times"/>
              </a:rPr>
              <a:t>Architectures</a:t>
            </a:r>
            <a:r>
              <a:rPr lang="en-US" sz="1300" dirty="0">
                <a:latin typeface="Times"/>
                <a:cs typeface="Times"/>
              </a:rPr>
              <a:t>." In </a:t>
            </a:r>
            <a:r>
              <a:rPr lang="en-US" sz="1300" i="1" dirty="0" smtClean="0">
                <a:latin typeface="Times"/>
                <a:cs typeface="Times"/>
              </a:rPr>
              <a:t>SC’1</a:t>
            </a:r>
            <a:r>
              <a:rPr lang="en-US" sz="1300" dirty="0" smtClean="0">
                <a:latin typeface="Times"/>
                <a:cs typeface="Times"/>
              </a:rPr>
              <a:t>5</a:t>
            </a:r>
            <a:r>
              <a:rPr lang="en-US" sz="1300" dirty="0">
                <a:latin typeface="Times"/>
                <a:cs typeface="Times"/>
              </a:rPr>
              <a:t>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 smtClean="0">
                <a:latin typeface="Times"/>
                <a:cs typeface="Times"/>
              </a:rPr>
              <a:t>Jianyu </a:t>
            </a:r>
            <a:r>
              <a:rPr lang="en-US" sz="1300" dirty="0">
                <a:latin typeface="Times"/>
                <a:cs typeface="Times"/>
              </a:rPr>
              <a:t>Huang, Tyler Smith, Greg Henry,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“</a:t>
            </a:r>
            <a:r>
              <a:rPr lang="en-US" sz="1300" dirty="0" err="1">
                <a:solidFill>
                  <a:srgbClr val="FF0000"/>
                </a:solidFill>
                <a:latin typeface="Times"/>
                <a:cs typeface="Times"/>
              </a:rPr>
              <a:t>Strassen</a:t>
            </a:r>
            <a:r>
              <a:rPr lang="en-US" sz="1300" dirty="0" err="1">
                <a:latin typeface="Times"/>
                <a:cs typeface="Times"/>
              </a:rPr>
              <a:t>’s</a:t>
            </a:r>
            <a:r>
              <a:rPr lang="en-US" sz="1300" dirty="0">
                <a:latin typeface="Times"/>
                <a:cs typeface="Times"/>
              </a:rPr>
              <a:t> Algorithm Reloaded.” </a:t>
            </a:r>
            <a:r>
              <a:rPr lang="en-US" sz="1300" dirty="0" smtClean="0">
                <a:latin typeface="Times"/>
                <a:cs typeface="Times"/>
              </a:rPr>
              <a:t>In </a:t>
            </a:r>
            <a:r>
              <a:rPr lang="en-US" sz="1300" i="1" dirty="0">
                <a:latin typeface="Times"/>
                <a:cs typeface="Times"/>
              </a:rPr>
              <a:t>SC’16</a:t>
            </a:r>
            <a:r>
              <a:rPr lang="en-US" sz="1300" dirty="0">
                <a:latin typeface="Times"/>
                <a:cs typeface="Times"/>
              </a:rPr>
              <a:t>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Devin </a:t>
            </a:r>
            <a:r>
              <a:rPr lang="en-US" sz="1300" dirty="0" smtClean="0">
                <a:latin typeface="Times"/>
                <a:cs typeface="Times"/>
              </a:rPr>
              <a:t>Matthews. </a:t>
            </a:r>
            <a:r>
              <a:rPr lang="en-US" sz="1300" dirty="0">
                <a:latin typeface="Times"/>
                <a:cs typeface="Times"/>
              </a:rPr>
              <a:t>“High-Performance </a:t>
            </a:r>
            <a:r>
              <a:rPr lang="en-US" sz="1300" dirty="0">
                <a:solidFill>
                  <a:srgbClr val="FF0000"/>
                </a:solidFill>
                <a:latin typeface="Times"/>
                <a:cs typeface="Times"/>
              </a:rPr>
              <a:t>Tensor Contraction</a:t>
            </a:r>
            <a:r>
              <a:rPr lang="en-US" sz="1300" dirty="0">
                <a:latin typeface="Times"/>
                <a:cs typeface="Times"/>
              </a:rPr>
              <a:t> without BLAS.</a:t>
            </a:r>
            <a:r>
              <a:rPr lang="en-US" sz="1300" dirty="0" smtClean="0">
                <a:latin typeface="Times"/>
                <a:cs typeface="Times"/>
              </a:rPr>
              <a:t>”,  arXiv</a:t>
            </a:r>
            <a:r>
              <a:rPr lang="en-US" sz="1300" dirty="0">
                <a:latin typeface="Times"/>
                <a:cs typeface="Times"/>
              </a:rPr>
              <a:t>:</a:t>
            </a:r>
            <a:r>
              <a:rPr lang="en-US" sz="1300" dirty="0" smtClean="0">
                <a:latin typeface="Times"/>
                <a:cs typeface="Times"/>
              </a:rPr>
              <a:t>1607.00291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Paul Springer, Paolo </a:t>
            </a:r>
            <a:r>
              <a:rPr lang="en-US" sz="1300" dirty="0" err="1" smtClean="0">
                <a:latin typeface="Times"/>
                <a:cs typeface="Times"/>
              </a:rPr>
              <a:t>Bientinesi</a:t>
            </a:r>
            <a:r>
              <a:rPr lang="en-US" sz="1300" dirty="0" smtClean="0">
                <a:latin typeface="Times"/>
                <a:cs typeface="Times"/>
              </a:rPr>
              <a:t>. </a:t>
            </a:r>
            <a:r>
              <a:rPr lang="en-US" sz="1300" dirty="0">
                <a:latin typeface="Times"/>
                <a:cs typeface="Times"/>
              </a:rPr>
              <a:t>“Design of a </a:t>
            </a:r>
            <a:r>
              <a:rPr lang="en-US" sz="1300" dirty="0" smtClean="0">
                <a:latin typeface="Times"/>
                <a:cs typeface="Times"/>
              </a:rPr>
              <a:t>High</a:t>
            </a:r>
            <a:r>
              <a:rPr lang="en-US" sz="1300" dirty="0">
                <a:latin typeface="Times"/>
                <a:cs typeface="Times"/>
              </a:rPr>
              <a:t>-performance GEMM-like </a:t>
            </a:r>
            <a:r>
              <a:rPr lang="en-US" sz="1300" dirty="0">
                <a:solidFill>
                  <a:srgbClr val="FF0000"/>
                </a:solidFill>
                <a:latin typeface="Times"/>
                <a:cs typeface="Times"/>
              </a:rPr>
              <a:t>Tensor-Tensor Multiplication</a:t>
            </a:r>
            <a:r>
              <a:rPr lang="en-US" sz="1300" dirty="0" smtClean="0">
                <a:latin typeface="Times"/>
                <a:cs typeface="Times"/>
              </a:rPr>
              <a:t>”, arXiv:1607.00145 </a:t>
            </a:r>
            <a:endParaRPr lang="en-US" sz="1300" i="1" dirty="0" smtClean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0271" y="2237701"/>
            <a:ext cx="9299494" cy="89255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Field Van Zee,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“BLIS: A Framework for Rapidly Instantiating BLAS Functionality."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41.3 (2015): 14.</a:t>
            </a: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910" y="3565384"/>
            <a:ext cx="9299494" cy="109260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Kazushige </a:t>
            </a:r>
            <a:r>
              <a:rPr lang="en-US" sz="1300" dirty="0" err="1">
                <a:latin typeface="Times"/>
                <a:cs typeface="Times"/>
              </a:rPr>
              <a:t>Goto</a:t>
            </a:r>
            <a:r>
              <a:rPr lang="en-US" sz="1300" dirty="0">
                <a:latin typeface="Times"/>
                <a:cs typeface="Times"/>
              </a:rPr>
              <a:t>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"High-performance implementation of the level-3 BLAS."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35.1 (2008): 4.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Kazushige </a:t>
            </a:r>
            <a:r>
              <a:rPr lang="en-US" sz="1300" dirty="0" err="1">
                <a:latin typeface="Times"/>
                <a:cs typeface="Times"/>
              </a:rPr>
              <a:t>Goto</a:t>
            </a:r>
            <a:r>
              <a:rPr lang="en-US" sz="1300" dirty="0">
                <a:latin typeface="Times"/>
                <a:cs typeface="Times"/>
              </a:rPr>
              <a:t>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"Anatomy of high-performance matrix multiplication."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34.3 (2008): 12.</a:t>
            </a: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701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pic>
        <p:nvPicPr>
          <p:cNvPr id="6" name="Picture 3" descr="C:\Users\Jianyu\Desktop\direc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ounded Rectangle 404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42" name="TextBox 264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643" name="Right Brace 264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4" name="Right Brace 264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5" name="TextBox 264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46" name="TextBox 264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648" name="Group 2647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2651" name="Group 265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2653" name="Rectangle 265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4" name="TextBox 2653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5" name="Rectangle 265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6" name="Straight Connector 265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7" name="Straight Connector 265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58" name="TextBox 2657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9" name="Rectangle 265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60" name="Straight Connector 265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1" name="Straight Connector 266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52" name="TextBox 265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49" name="TextBox 264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50" name="TextBox 264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03" name="Rectangle 402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04" name="TextBox 403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25" name="Picture 24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814360" y="1903244"/>
            <a:ext cx="5142364" cy="4295217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819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60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17" name="Rectangle 2616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618" name="Group 2617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2678" name="TextBox 2677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79" name="TextBox 2678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19" name="TextBox 2618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2620" name="TextBox 2619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2634" name="U-Turn Arrow 2633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35" name="Group 2634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2676" name="Rounded Rectangle 2675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7" name="TextBox 2676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636" name="TextBox 2635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637" name="Right Brace 2636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38" name="TextBox 2637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639" name="Group 2638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2664" name="Rectangle 2663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5" name="Rectangle 2664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6" name="Rectangle 2665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7" name="Rectangle 2666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8" name="Rectangle 2667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9" name="Rectangle 2668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0" name="Rectangle 2669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1" name="Rectangle 2670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2" name="Rectangle 2671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3" name="TextBox 2672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4" name="TextBox 2673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5" name="TextBox 2674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40" name="Right Brace 2639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1" name="TextBox 2640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04" name="Rectangle 403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1" name="TextBox 410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3" name="Right Brace 3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8" name="Group 37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55" name="Picture 54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4814360" y="2637633"/>
            <a:ext cx="5142364" cy="338579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63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26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ounded Rectangle 129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76" name="TextBox 2575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7" name="Rectangle 2586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588" name="Group 2587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839" name="Rectangle 2838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0" name="Rectangle 2839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1" name="Rectangle 2840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9" name="Group 2588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26" name="Straight Arrow Connector 282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7" name="Straight Connector 282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8" name="Straight Connector 282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9" name="Straight Connector 282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0" name="Straight Connector 282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1" name="Straight Connector 283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2" name="Straight Connector 283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3" name="Straight Connector 283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4" name="Straight Connector 283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5" name="Straight Connector 283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6" name="Straight Connector 283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7" name="Straight Connector 283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8" name="Straight Connector 283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0" name="Group 2589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13" name="Straight Arrow Connector 2812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4" name="Straight Connector 2813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5" name="Straight Connector 2814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6" name="Straight Connector 2815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7" name="Straight Connector 2816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8" name="Straight Connector 2817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9" name="Straight Connector 2818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0" name="Straight Connector 2819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1" name="Straight Connector 2820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2" name="Straight Connector 2821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3" name="Straight Connector 2822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4" name="Straight Connector 2823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5" name="Straight Connector 2824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1" name="Group 2590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00" name="Straight Arrow Connector 279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1" name="Straight Connector 280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2" name="Straight Connector 280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3" name="Straight Connector 280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4" name="Straight Connector 280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5" name="Straight Connector 280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6" name="Straight Connector 280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7" name="Straight Connector 280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8" name="Straight Connector 280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9" name="Straight Connector 280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0" name="Straight Connector 280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1" name="Straight Connector 281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2" name="Straight Connector 281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1" name="Right Brace 2600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02" name="Right Brace 2601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03" name="TextBox 2602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606" name="Group 2605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2686" name="TextBox 2685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687" name="TextBox 2686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2609" name="Group 2608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2684" name="TextBox 2683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685" name="TextBox 2684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14" name="Bent Arrow 2613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15" name="Group 2614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2680" name="Rounded Rectangle 2679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681" name="TextBox 2680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616" name="TextBox 2615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621" name="Rectangle 2620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2" name="Rectangle 2621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3" name="Rectangle 2622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4" name="Rectangle 2623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5" name="Rectangle 2624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6" name="Rectangle 2625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7" name="Rectangle 2626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8" name="Right Brace 2627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29" name="TextBox 2628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30" name="TextBox 2629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1" name="TextBox 2630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2" name="Right Brace 2631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33" name="TextBox 2632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01" name="Rectangle 400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03" name="TextBox 402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81" name="TextBox 80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85" name="U-Turn Arrow 84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87" name="Rounded Rectangle 86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0" name="Right Brace 89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93" name="Rectangle 92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Right Brace 104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10" name="Right Brace 109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1" name="Right Brace 110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115" name="Group 114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TextBox 121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132" name="Picture 131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4814360" y="3351413"/>
            <a:ext cx="5142364" cy="246156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38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140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2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142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r="12040"/>
          <a:stretch/>
        </p:blipFill>
        <p:spPr>
          <a:xfrm>
            <a:off x="-1" y="0"/>
            <a:ext cx="10159417" cy="731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3953" y="334102"/>
            <a:ext cx="9584419" cy="1015663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Curlz MT"/>
                <a:cs typeface="Curlz MT"/>
              </a:rPr>
              <a:t>STRASSEN</a:t>
            </a:r>
            <a:r>
              <a:rPr lang="en-US" sz="6000" dirty="0">
                <a:latin typeface="Helvetica"/>
                <a:cs typeface="Helvetica"/>
              </a:rPr>
              <a:t>, from 30,000 feet</a:t>
            </a:r>
            <a:endParaRPr lang="en-US" sz="54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3719" y="72492"/>
            <a:ext cx="9402813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*Overlook of the Bay Area. Photo taken in Mission Peak Regional Preserve, Fremont, CA. Summer 2014.</a:t>
            </a:r>
          </a:p>
          <a:p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5" name="Picture 4" descr="Screen Shot 2016-05-01 at 3.54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089" y="1725637"/>
            <a:ext cx="3108694" cy="4737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90" y="1796890"/>
            <a:ext cx="3110535" cy="4665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397" y="1180842"/>
            <a:ext cx="399796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sz="1800" b="1" dirty="0">
                <a:latin typeface="Helvetica"/>
                <a:cs typeface="Helvetica"/>
              </a:rPr>
              <a:t>Volker </a:t>
            </a:r>
            <a:r>
              <a:rPr lang="en-US" sz="1800" b="1" dirty="0" err="1">
                <a:latin typeface="Helvetica"/>
                <a:cs typeface="Helvetica"/>
              </a:rPr>
              <a:t>Strassen</a:t>
            </a:r>
            <a:r>
              <a:rPr lang="en-US" sz="1800" b="1" dirty="0">
                <a:latin typeface="Helvetica"/>
                <a:cs typeface="Helvetica"/>
              </a:rPr>
              <a:t> </a:t>
            </a:r>
          </a:p>
          <a:p>
            <a:pPr algn="ctr"/>
            <a:r>
              <a:rPr lang="en-US" sz="1800" b="1" dirty="0">
                <a:latin typeface="Helvetica"/>
                <a:cs typeface="Helvetica"/>
              </a:rPr>
              <a:t>(Born in 1936, aged 80)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57796" y="1334470"/>
            <a:ext cx="3997961" cy="36933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Original </a:t>
            </a:r>
            <a:r>
              <a:rPr lang="en-US" sz="1800" b="1" dirty="0" err="1">
                <a:latin typeface="Helvetica"/>
                <a:cs typeface="Helvetica"/>
              </a:rPr>
              <a:t>Strassen</a:t>
            </a:r>
            <a:r>
              <a:rPr lang="en-US" sz="1800" b="1" dirty="0">
                <a:latin typeface="Helvetica"/>
                <a:cs typeface="Helvetica"/>
              </a:rPr>
              <a:t> Paper (1969)</a:t>
            </a:r>
          </a:p>
        </p:txBody>
      </p:sp>
    </p:spTree>
    <p:extLst>
      <p:ext uri="{BB962C8B-B14F-4D97-AF65-F5344CB8AC3E}">
        <p14:creationId xmlns:p14="http://schemas.microsoft.com/office/powerpoint/2010/main" val="2354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ounded Rectangle 271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75" name="Rectangle 2574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77" name="TextBox 2576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578" name="Rectangle 2577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79" name="Rectangle 2578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0" name="Rectangle 2579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1" name="Rectangle 2580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2" name="Rectangle 2581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3" name="Rectangle 2582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4" name="Rectangle 2583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5" name="Rectangle 2584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6" name="Rectangle 2585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92" name="Rectangle 2591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3" name="Rectangle 2592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4" name="Rectangle 2593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5" name="Rectangle 2594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6" name="Rectangle 2595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7" name="Rectangle 2596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8" name="Rectangle 2597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9" name="Rectangle 2598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600" name="Group 2599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2688" name="Group 2687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87" name="Straight Connector 278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8" name="Straight Connector 278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9" name="Straight Connector 278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0" name="Straight Connector 278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1" name="Straight Connector 279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2" name="Straight Connector 279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3" name="Straight Connector 279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4" name="Straight Connector 279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5" name="Straight Connector 279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6" name="Straight Connector 279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7" name="Straight Connector 279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8" name="Straight Connector 279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9" name="Straight Arrow Connector 279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89" name="Group 2688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74" name="Straight Connector 277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5" name="Straight Connector 277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6" name="Straight Connector 277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7" name="Straight Connector 277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8" name="Straight Connector 277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9" name="Straight Connector 277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0" name="Straight Connector 277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1" name="Straight Connector 278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2" name="Straight Connector 278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3" name="Straight Connector 278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4" name="Straight Connector 278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5" name="Straight Connector 278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6" name="Straight Arrow Connector 278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0" name="Group 2689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61" name="Straight Connector 276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2" name="Straight Connector 276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3" name="Straight Connector 276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4" name="Straight Connector 276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5" name="Straight Connector 276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6" name="Straight Connector 276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7" name="Straight Connector 276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8" name="Straight Connector 276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9" name="Straight Connector 276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0" name="Straight Connector 276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1" name="Straight Connector 277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Arrow Connector 277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1" name="Group 2690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48" name="Straight Connector 274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9" name="Straight Connector 274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0" name="Straight Connector 274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1" name="Straight Connector 275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2" name="Straight Connector 275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3" name="Straight Connector 275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4" name="Straight Connector 275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5" name="Straight Connector 275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6" name="Straight Connector 275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7" name="Straight Connector 275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8" name="Straight Connector 275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9" name="Straight Connector 275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0" name="Straight Arrow Connector 275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2" name="Group 2691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35" name="Straight Connector 273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6" name="Straight Connector 273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7" name="Straight Connector 273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8" name="Straight Connector 273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9" name="Straight Connector 273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0" name="Straight Connector 273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1" name="Straight Connector 274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2" name="Straight Connector 274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3" name="Straight Connector 274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" name="Straight Connector 274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5" name="Straight Connector 274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6" name="Straight Connector 274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7" name="Straight Arrow Connector 274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3" name="Group 2692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22" name="Straight Connector 272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3" name="Straight Connector 272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4" name="Straight Connector 272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5" name="Straight Connector 272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6" name="Straight Connector 272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7" name="Straight Connector 272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8" name="Straight Connector 272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9" name="Straight Connector 272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0" name="Straight Connector 272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1" name="Straight Connector 273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2" name="Straight Connector 273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3" name="Straight Connector 273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4" name="Straight Arrow Connector 273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4" name="Group 2693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09" name="Straight Connector 270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0" name="Straight Connector 270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1" name="Straight Connector 271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2" name="Straight Connector 271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3" name="Straight Connector 271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4" name="Straight Connector 271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5" name="Straight Connector 271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6" name="Straight Connector 271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7" name="Straight Connector 271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8" name="Straight Connector 271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9" name="Straight Connector 271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0" name="Straight Connector 271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1" name="Straight Arrow Connector 272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5" name="Group 2694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696" name="Straight Connector 269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7" name="Straight Connector 269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8" name="Straight Connector 269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9" name="Straight Connector 269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0" name="Straight Connector 269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1" name="Straight Connector 270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2" name="Straight Connector 270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3" name="Straight Connector 270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4" name="Straight Connector 270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5" name="Straight Connector 270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6" name="Straight Connector 270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7" name="Straight Connector 270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8" name="Straight Arrow Connector 270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04" name="TextBox 2603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05" name="Right Brace 2604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07" name="TextBox 260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08" name="Right Brace 260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610" name="Group 2609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82" name="TextBox 2681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83" name="TextBox 2682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11" name="Rounded Rectangle 2610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12" name="TextBox 2611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13" name="TextBox 2612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5" name="Rectangle 144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146" name="Group 145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147" name="Rectangle 146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151" name="Straight Arrow Connector 15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165" name="Straight Arrow Connector 16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179" name="Straight Arrow Connector 178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ight Brace 191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93" name="Right Brace 192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94" name="TextBox 193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196" name="TextBox 195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199" name="TextBox 198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01" name="Bent Arrow 200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203" name="Rounded Rectangle 202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06" name="Rectangle 205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3" name="Right Brace 212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ight Brace 216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8" name="TextBox 217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20" name="TextBox 219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22" name="Group 221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223" name="TextBox 222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25" name="TextBox 224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227" name="U-Turn Arrow 226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229" name="Rounded Rectangle 228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32" name="Right Brace 231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33" name="TextBox 232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34" name="Group 233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235" name="Rectangle 234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7" name="Right Brace 246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48" name="TextBox 247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0" name="TextBox 249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52" name="Right Brace 251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3" name="Right Brace 252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56" name="Group 255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257" name="Group 256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2" name="Straight Connector 261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4" name="TextBox 263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8" name="TextBox 257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8" name="TextBox 267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71" name="TextBox 270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276" name="Picture 275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277" name="Rectangle 276"/>
          <p:cNvSpPr/>
          <p:nvPr/>
        </p:nvSpPr>
        <p:spPr>
          <a:xfrm>
            <a:off x="4814360" y="4010628"/>
            <a:ext cx="5142364" cy="1555601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80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283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0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ounded Rectangle 358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24" name="Rectangle 252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555" name="Group 255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2900" name="Group 2899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2902" name="Bent Arrow 2901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03" name="Bent Arrow 2902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01" name="TextBox 2900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56" name="Rectangle 2555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57" name="Right Brace 2556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58" name="TextBox 2557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59" name="Rectangle 2558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60" name="Rectangle 2559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61" name="Rectangle 2560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62" name="Rectangle 2561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63" name="Group 2562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87" name="Straight Arrow Connector 288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8" name="Straight Connector 288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9" name="Straight Connector 288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0" name="Straight Connector 288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1" name="Straight Connector 289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2" name="Straight Connector 289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3" name="Straight Connector 289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4" name="Straight Connector 289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5" name="Straight Connector 289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6" name="Straight Connector 289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7" name="Straight Connector 289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8" name="Straight Connector 289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9" name="Straight Connector 289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4" name="Group 2563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74" name="Straight Arrow Connector 287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5" name="Straight Connector 287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6" name="Straight Connector 287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7" name="Straight Connector 287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8" name="Straight Connector 287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9" name="Straight Connector 287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0" name="Straight Connector 287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1" name="Straight Connector 288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2" name="Straight Connector 288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3" name="Straight Connector 288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4" name="Straight Connector 288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5" name="Straight Connector 288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6" name="Straight Connector 288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5" name="Group 2564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61" name="Straight Arrow Connector 286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2" name="Straight Connector 286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3" name="Straight Connector 286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4" name="Straight Connector 286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5" name="Straight Connector 286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6" name="Straight Connector 286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7" name="Straight Connector 286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8" name="Straight Connector 286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9" name="Straight Connector 286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0" name="Straight Connector 286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1" name="Straight Connector 287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2" name="Straight Connector 287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3" name="Straight Connector 287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6" name="TextBox 2565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567" name="Rectangle 2566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568" name="Group 2567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2857" name="Rectangle 2856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58" name="Rectangle 2857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59" name="Rectangle 2858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60" name="Rectangle 2859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9" name="Group 2568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2844" name="Straight Connector 2843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5" name="Straight Connector 2844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" name="Straight Connector 2845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" name="Straight Connector 2846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8" name="Straight Connector 2847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" name="Straight Connector 2848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0" name="Straight Connector 2849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1" name="Straight Connector 2850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2" name="Straight Connector 2851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3" name="Straight Connector 2852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4" name="Straight Connector 2853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5" name="Straight Connector 2854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6" name="Straight Arrow Connector 2855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0" name="Right Brace 2569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1" name="TextBox 2570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72" name="Right Brace 2571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3" name="TextBox 2572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574" name="Group 2573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2842" name="Rounded Rectangle 2841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43" name="TextBox 2842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94" name="Rectangle 393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5" name="TextBox 394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396" name="Rectangle 395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7" name="TextBox 396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09" name="Group 108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8" name="Straight Connector 20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5" name="Straight Connector 19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82" name="Straight Connector 18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6" name="Straight Connector 15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43" name="Straight Connector 14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30" name="Straight Connector 12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17" name="Straight Connector 11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1" name="TextBox 220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22" name="Right Brace 221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23" name="TextBox 222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24" name="Right Brace 223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25" name="Group 224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26" name="TextBox 225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28" name="Rounded Rectangle 227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29" name="TextBox 228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32" name="Rectangle 231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33" name="Group 232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34" name="Rectangle 233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38" name="Straight Arrow Connector 23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52" name="Straight Arrow Connector 25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66" name="Straight Arrow Connector 26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Right Brace 278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80" name="Right Brace 279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81" name="TextBox 280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283" name="TextBox 282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286" name="TextBox 285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88" name="Bent Arrow 287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290" name="Rounded Rectangle 289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93" name="Rectangle 292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0" name="Right Brace 299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4" name="Right Brace 303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5" name="TextBox 304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7" name="TextBox 306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09" name="Group 308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310" name="TextBox 309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12" name="TextBox 311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14" name="U-Turn Arrow 313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5" name="Group 314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316" name="Rounded Rectangle 315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18" name="TextBox 317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19" name="Right Brace 318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20" name="TextBox 319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21" name="Group 320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322" name="Rectangle 321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4" name="Right Brace 333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6" name="Rectangle 335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7" name="TextBox 336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39" name="Right Brace 338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0" name="Right Brace 339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1" name="TextBox 340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43" name="Group 342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44" name="Group 343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46" name="Rectangle 345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9" name="Straight Connector 348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1" name="TextBox 350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5" name="TextBox 344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57" name="Rectangle 356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8" name="TextBox 357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361" name="Picture 360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362" name="Rectangle 361"/>
          <p:cNvSpPr/>
          <p:nvPr/>
        </p:nvSpPr>
        <p:spPr>
          <a:xfrm>
            <a:off x="4814360" y="4442225"/>
            <a:ext cx="5142364" cy="883087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67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369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ounded Rectangle 392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64825" y="6275346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9839" y="64354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62049" y="6359257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262049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277163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272578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30796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355230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40214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447575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49448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53945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58637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68019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3327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978933" y="6359260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2258749" y="6544926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176224" y="6364376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64609" y="6571728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78927" y="6405978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254650" y="6148104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25407" y="603268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36" name="Group 35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38" name="Bent Arrow 37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ent Arrow 38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0" name="Straight Arrow Connector 4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4" name="Straight Arrow Connector 6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8" name="Straight Arrow Connector 7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94" name="Rectangle 9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9" name="Straight Connector 98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ight Brace 111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4" name="Right Brace 113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117" name="Rounded Rectangle 116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6" name="Right Brace 255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" name="TextBox 25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" name="Right Brace 25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0" name="TextBox 259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2" name="Rounded Rectangle 261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6" name="Rectangle 265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67" name="Group 266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68" name="Rectangle 267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72" name="Straight Arrow Connector 27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6" name="Straight Arrow Connector 28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00" name="Straight Arrow Connector 29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Right Brace 312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4" name="Right Brace 313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5" name="TextBox 314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16" name="Group 315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317" name="TextBox 316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320" name="TextBox 31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22" name="Bent Arrow 321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322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324" name="Rounded Rectangle 32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26" name="TextBox 325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27" name="Rectangle 326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4" name="Right Brace 333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Right Brace 337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40" name="Rectangle 339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1" name="TextBox 340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42" name="Rectangle 341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43" name="Group 342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344" name="TextBox 343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48" name="U-Turn Arrow 347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350" name="Rounded Rectangle 34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53" name="Right Brace 352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4" name="TextBox 353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356" name="Rectangle 35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8" name="Right Brace 367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9" name="TextBox 368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1" name="TextBox 370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3" name="Right Brace 37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4" name="Right Brace 37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5" name="TextBox 37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78" name="Group 377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80" name="Rectangle 379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3" name="Straight Connector 382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5" name="TextBox 384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9" name="TextBox 378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9" name="TextBox 38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1" name="Rectangle 390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2" name="TextBox 391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395" name="Picture 394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400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402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creen Shot 2016-05-05 at 10.33.0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t="-1163" r="5508" b="8337"/>
          <a:stretch/>
        </p:blipFill>
        <p:spPr>
          <a:xfrm>
            <a:off x="6620773" y="4858151"/>
            <a:ext cx="3386034" cy="3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ounded Rectangle 676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64825" y="6275346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9839" y="64354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62049" y="6359257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262049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277163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272578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30796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355230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40214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447575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49448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53945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58637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68019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3327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978933" y="6359260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2258749" y="6544926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176224" y="6364376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64609" y="6571728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78927" y="6405978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254650" y="6148104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25407" y="603268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36" name="Group 35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38" name="Bent Arrow 37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ent Arrow 38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0" name="Straight Arrow Connector 4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4" name="Straight Arrow Connector 6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8" name="Straight Arrow Connector 7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94" name="Rectangle 9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9" name="Straight Connector 98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ight Brace 111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4" name="Right Brace 113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117" name="Rounded Rectangle 116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6" name="Right Brace 255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" name="TextBox 25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" name="Right Brace 25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0" name="TextBox 259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2" name="Rounded Rectangle 261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9" name="TextBox 548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550" name="Rectangle 549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551" name="Group 550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552" name="Rectangle 551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5" name="Group 554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56" name="Straight Arrow Connector 55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9" name="Group 568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70" name="Straight Arrow Connector 56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Group 582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84" name="Straight Arrow Connector 58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59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7" name="Right Brace 596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98" name="Right Brace 597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99" name="TextBox 598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600" name="Group 599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601" name="TextBox 600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602" name="TextBox 601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603" name="Group 602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604" name="TextBox 603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605" name="TextBox 604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606" name="Bent Arrow 605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07" name="Group 606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608" name="Rounded Rectangle 607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609" name="TextBox 608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610" name="TextBox 609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11" name="Rectangle 610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2" name="Rectangle 611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3" name="Rectangle 612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4" name="Rectangle 613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5" name="Rectangle 614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6" name="Rectangle 615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7" name="Rectangle 616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8" name="Right Brace 617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19" name="TextBox 618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20" name="TextBox 619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1" name="TextBox 620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2" name="Right Brace 621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23" name="TextBox 622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24" name="Rectangle 623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25" name="TextBox 624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626" name="Rectangle 625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627" name="Group 626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628" name="TextBox 627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629" name="TextBox 628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630" name="TextBox 629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631" name="TextBox 630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632" name="U-Turn Arrow 631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33" name="Group 632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634" name="Rounded Rectangle 633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35" name="TextBox 634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636" name="TextBox 635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37" name="Right Brace 636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38" name="TextBox 637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639" name="Group 638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640" name="Rectangle 639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TextBox 649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TextBox 650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2" name="Right Brace 651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3" name="TextBox 652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54" name="Rectangle 653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5" name="TextBox 654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656" name="TextBox 655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57" name="Right Brace 656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8" name="Right Brace 657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9" name="TextBox 658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60" name="TextBox 659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661" name="Group 660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662" name="Group 661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664" name="Rectangle 663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TextBox 664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7" name="Straight Connector 666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9" name="TextBox 668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1" name="Straight Connector 670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2" name="Straight Connector 671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3" name="TextBox 662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3" name="TextBox 672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74" name="TextBox 673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75" name="Rectangle 674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76" name="TextBox 675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678" name="TextBox 677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4" name="Picture 3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399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401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397" descr="Screen Shot 2016-05-05 at 10.33.0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t="-1163" r="5508" b="8337"/>
          <a:stretch/>
        </p:blipFill>
        <p:spPr>
          <a:xfrm>
            <a:off x="6620773" y="4858151"/>
            <a:ext cx="3386034" cy="302329"/>
          </a:xfrm>
          <a:prstGeom prst="rect">
            <a:avLst/>
          </a:prstGeom>
        </p:spPr>
      </p:pic>
      <p:sp>
        <p:nvSpPr>
          <p:cNvPr id="396" name="Rectangle 395"/>
          <p:cNvSpPr/>
          <p:nvPr/>
        </p:nvSpPr>
        <p:spPr>
          <a:xfrm>
            <a:off x="6428449" y="4417630"/>
            <a:ext cx="3578358" cy="757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Standard Matrix-matrix multiplication</a:t>
            </a:r>
          </a:p>
          <a:p>
            <a:r>
              <a:rPr lang="en-US" sz="3600" dirty="0" err="1" smtClean="0">
                <a:solidFill>
                  <a:srgbClr val="FF0000"/>
                </a:solidFill>
              </a:rPr>
              <a:t>Strassen’s</a:t>
            </a:r>
            <a:r>
              <a:rPr lang="en-US" sz="3600" dirty="0" smtClean="0">
                <a:solidFill>
                  <a:srgbClr val="FF0000"/>
                </a:solidFill>
              </a:rPr>
              <a:t> Algorithm Reloaded</a:t>
            </a:r>
          </a:p>
          <a:p>
            <a:r>
              <a:rPr lang="en-US" sz="3600" dirty="0" smtClean="0"/>
              <a:t>Theoretical Model and Analysis</a:t>
            </a:r>
          </a:p>
          <a:p>
            <a:r>
              <a:rPr lang="en-US" sz="3600" dirty="0" smtClean="0"/>
              <a:t>Performance Experiments</a:t>
            </a:r>
          </a:p>
          <a:p>
            <a:r>
              <a:rPr lang="en-US" sz="3600" dirty="0" smtClean="0"/>
              <a:t>Conclusion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74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One-level </a:t>
            </a:r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9739" y="1717876"/>
            <a:ext cx="3081745" cy="433965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3605" y="2165277"/>
            <a:ext cx="5407731" cy="350863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                 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9502" y="5168715"/>
            <a:ext cx="5407731" cy="36931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  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     D +=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281260" y="2915771"/>
            <a:ext cx="1333726" cy="286306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67379" y="2245577"/>
            <a:ext cx="5249880" cy="27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23602" y="5952333"/>
            <a:ext cx="7764427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3602" y="5227066"/>
            <a:ext cx="5249880" cy="31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23088" y="6082383"/>
            <a:ext cx="5264426" cy="40011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General operation for one-level </a:t>
            </a:r>
            <a:r>
              <a:rPr lang="en-US" sz="2000" dirty="0" err="1">
                <a:latin typeface="Helvetica"/>
                <a:cs typeface="Helvetica"/>
              </a:rPr>
              <a:t>Strassen</a:t>
            </a:r>
            <a:r>
              <a:rPr lang="en-US" sz="2000" dirty="0">
                <a:latin typeface="Helvetica"/>
                <a:cs typeface="Helvetica"/>
              </a:rPr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43084" y="6022892"/>
            <a:ext cx="5249880" cy="575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9697E-6 2.15278E-6 L 0.00078 0.2222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111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  <p:bldP spid="5" grpId="0" animBg="1"/>
      <p:bldP spid="5" grpId="1" animBg="1"/>
      <p:bldP spid="10" grpId="0"/>
      <p:bldP spid="12" grpId="0" animBg="1"/>
      <p:bldP spid="4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519" y="3245134"/>
            <a:ext cx="9134651" cy="83099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24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24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24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24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24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24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24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24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    </a:t>
            </a:r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341" y="2512667"/>
            <a:ext cx="9973732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High-performance implementation of the general operation</a:t>
            </a:r>
            <a:r>
              <a:rPr lang="en-US" sz="3600" dirty="0">
                <a:solidFill>
                  <a:srgbClr val="FF0000"/>
                </a:solidFill>
                <a:latin typeface="Helvetica"/>
                <a:cs typeface="Helvetic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069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4" name="Picture 3" descr="direct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449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TextBox 2914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916" name="Right Brace 2915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17" name="Right Brace 2916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18" name="TextBox 2917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19" name="TextBox 2918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920" name="Group 2919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3358" name="Rounded Rectangle 3357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59" name="TextBox 3358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2921" name="Group 2920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3347" name="Group 3346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349" name="Rectangle 3348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0" name="TextBox 3349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51" name="Rectangle 3350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52" name="Straight Connector 3351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53" name="Straight Connector 3352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54" name="TextBox 3353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55" name="Rectangle 3354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56" name="Straight Connector 3355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57" name="Straight Connector 3356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48" name="TextBox 3347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22" name="Group 2921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3336" name="Group 3335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338" name="Rectangle 3337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9" name="TextBox 3338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40" name="Rectangle 3339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41" name="Straight Connector 3340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2" name="Straight Connector 3341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3" name="TextBox 3342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44" name="Rectangle 3343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45" name="Straight Connector 3344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6" name="Straight Connector 3345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37" name="TextBox 3336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67" name="TextBox 3066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68" name="TextBox 3067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01" name="Rectangle 900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902" name="TextBox 901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39" name="Picture 38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38682" y="2094549"/>
            <a:ext cx="4934856" cy="456151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pic>
        <p:nvPicPr>
          <p:cNvPr id="2" name="Picture 1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243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3" name="Rounded Rectangle 2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9" name="Rectangle 8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ight Brace 20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24" name="Rectangle 23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" name="U-Turn Arrow 40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69" name="U-Turn Arrow 68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4" name="TextBox 413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73" name="Right Brace 172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74" name="Right Brace 173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77" name="Group 176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178" name="Rounded Rectangle 177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181" name="Group 18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6" name="Straight Connector 18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8" name="TextBox 187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193" name="Group 192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195" name="Rectangle 194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8" name="Straight Connector 197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0" name="TextBox 199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2" name="Straight Connector 201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4" name="TextBox 193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165137" y="2797713"/>
            <a:ext cx="4934856" cy="3656527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88" name="Picture 87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578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17 at 11.15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4152390"/>
            <a:ext cx="3733604" cy="1500587"/>
          </a:xfrm>
          <a:prstGeom prst="rect">
            <a:avLst/>
          </a:prstGeom>
        </p:spPr>
      </p:pic>
      <p:pic>
        <p:nvPicPr>
          <p:cNvPr id="6" name="Picture 5" descr="Screen Shot 2016-04-17 at 11.15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42" y="3511418"/>
            <a:ext cx="3915838" cy="3197934"/>
          </a:xfrm>
          <a:prstGeom prst="rect">
            <a:avLst/>
          </a:prstGeom>
        </p:spPr>
      </p:pic>
      <p:pic>
        <p:nvPicPr>
          <p:cNvPr id="7" name="Picture 6" descr="Screen Shot 2016-04-17 at 11.19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727425"/>
            <a:ext cx="8599548" cy="23807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264" y="6614304"/>
            <a:ext cx="4324678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8 multiplications, 8 additions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6085" y="6601625"/>
            <a:ext cx="4324678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7</a:t>
            </a:r>
            <a:r>
              <a:rPr lang="en-US" dirty="0" smtClean="0">
                <a:latin typeface="Helvetica"/>
                <a:cs typeface="Helvetica"/>
              </a:rPr>
              <a:t> multiplications, 22 additions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702" y="3097620"/>
            <a:ext cx="4178687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Direct Computation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1639" y="3109635"/>
            <a:ext cx="4178687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Strassen’s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Algorithm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043" y="7038780"/>
            <a:ext cx="9299494" cy="461665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dirty="0" err="1">
                <a:latin typeface="Times"/>
                <a:cs typeface="Times"/>
              </a:rPr>
              <a:t>Strassen</a:t>
            </a:r>
            <a:r>
              <a:rPr lang="en-US" sz="1200" dirty="0">
                <a:latin typeface="Times"/>
                <a:cs typeface="Times"/>
              </a:rPr>
              <a:t>, Volker. "Gaussian elimination is not optimal." </a:t>
            </a:r>
            <a:r>
              <a:rPr lang="en-US" sz="1200" i="1" dirty="0" err="1">
                <a:latin typeface="Times"/>
                <a:cs typeface="Times"/>
              </a:rPr>
              <a:t>Numerische</a:t>
            </a:r>
            <a:r>
              <a:rPr lang="en-US" sz="1200" i="1" dirty="0">
                <a:latin typeface="Times"/>
                <a:cs typeface="Times"/>
              </a:rPr>
              <a:t> </a:t>
            </a:r>
            <a:r>
              <a:rPr lang="en-US" sz="1200" i="1" dirty="0" err="1">
                <a:latin typeface="Times"/>
                <a:cs typeface="Times"/>
              </a:rPr>
              <a:t>Mathematik</a:t>
            </a:r>
            <a:r>
              <a:rPr lang="en-US" sz="1200" dirty="0">
                <a:latin typeface="Times"/>
                <a:cs typeface="Times"/>
              </a:rPr>
              <a:t> 13, no. 4 (1969): 354-356.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13" name="Picture 12" descr="square_larg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88" y="2238896"/>
            <a:ext cx="2639838" cy="81316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/>
              <a:t>One-level </a:t>
            </a:r>
            <a:r>
              <a:rPr lang="en-US" sz="3600" dirty="0" err="1"/>
              <a:t>Strassen’s</a:t>
            </a:r>
            <a:r>
              <a:rPr lang="en-US" sz="3600" dirty="0"/>
              <a:t> Algorithm (</a:t>
            </a:r>
            <a:r>
              <a:rPr lang="en-US" sz="3600" dirty="0">
                <a:solidFill>
                  <a:srgbClr val="FF0000"/>
                </a:solidFill>
              </a:rPr>
              <a:t>In theory</a:t>
            </a:r>
            <a:r>
              <a:rPr lang="en-US" sz="36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3733" y="3028358"/>
            <a:ext cx="4203392" cy="3991606"/>
          </a:xfrm>
          <a:prstGeom prst="rect">
            <a:avLst/>
          </a:prstGeom>
          <a:noFill/>
          <a:ln>
            <a:solidFill>
              <a:srgbClr val="1FC7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24282" y="3028358"/>
            <a:ext cx="4203392" cy="3991606"/>
          </a:xfrm>
          <a:prstGeom prst="rect">
            <a:avLst/>
          </a:prstGeom>
          <a:noFill/>
          <a:ln>
            <a:solidFill>
              <a:srgbClr val="1FC7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3" name="Rounded Rectangle 2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Bent Arrow 225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8" name="Bent Arrow 237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1" name="Rectangle 370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72" name="Group 371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373" name="Rectangle 372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77" name="Straight Arrow Connector 37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0" name="Group 389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91" name="Straight Arrow Connector 39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4" name="Group 403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05" name="Straight Arrow Connector 40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Right Brace 417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9" name="Right Brace 418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20" name="Group 419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421" name="TextBox 420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423" name="TextBox 422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4" name="TextBox 423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25" name="Rectangle 424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7" name="TextBox 426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257" name="Group 256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258" name="Rounded Rectangle 257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61" name="Right Brace 260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2" name="TextBox 261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63" name="Group 262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264" name="Rectangle 263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6" name="Right Brace 275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78" name="Group 277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279" name="Rectangle 278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1" name="Rectangle 290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2" name="U-Turn Arrow 291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295" name="U-Turn Arrow 294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6" name="Rectangle 295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7" name="TextBox 296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01" name="Right Brace 300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2" name="Right Brace 301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3" name="TextBox 302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05" name="Group 304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306" name="Rounded Rectangle 305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309" name="Group 308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11" name="Rectangle 310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4" name="Straight Connector 313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6" name="TextBox 315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0" name="TextBox 309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321" name="Group 32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23" name="Rectangle 32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extBox 323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6" name="Straight Connector 32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8" name="TextBox 327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0" name="Straight Connector 32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2" name="TextBox 32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2" name="TextBox 331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38" name="Rectangle 337"/>
          <p:cNvSpPr/>
          <p:nvPr/>
        </p:nvSpPr>
        <p:spPr>
          <a:xfrm>
            <a:off x="157923" y="3490425"/>
            <a:ext cx="4934856" cy="273892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174" name="Picture 173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5584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26320" y="6273123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1333" y="643323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7623544" y="6357034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7623547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133134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808728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766946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716728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776363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780907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785598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790095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794786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804168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799477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8340430" y="6357037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7620241" y="6542703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8537719" y="6362153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26104" y="6569505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40422" y="6403755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5616145" y="6145881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386899" y="603046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ight Brace 33"/>
          <p:cNvSpPr/>
          <p:nvPr/>
        </p:nvSpPr>
        <p:spPr>
          <a:xfrm rot="10800000">
            <a:off x="6852833" y="5466644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04207" y="542827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7624377" y="5460296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/>
          </p:cNvSpPr>
          <p:nvPr/>
        </p:nvSpPr>
        <p:spPr>
          <a:xfrm>
            <a:off x="7624377" y="5460196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/>
          </p:cNvSpPr>
          <p:nvPr/>
        </p:nvSpPr>
        <p:spPr>
          <a:xfrm>
            <a:off x="7624377" y="5612600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/>
          </p:cNvSpPr>
          <p:nvPr/>
        </p:nvSpPr>
        <p:spPr>
          <a:xfrm>
            <a:off x="7624380" y="5765000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7665690" y="548029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1" name="Straight Arrow Connector 4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7665690" y="56386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7" name="Straight Arrow Connector 5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7665690" y="5785098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1" name="Straight Arrow Connector 7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7175067" y="549768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38467" y="5453602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6933745" y="5461435"/>
            <a:ext cx="171773" cy="457204"/>
            <a:chOff x="2505575" y="6916545"/>
            <a:chExt cx="171773" cy="457204"/>
          </a:xfrm>
        </p:grpSpPr>
        <p:sp>
          <p:nvSpPr>
            <p:cNvPr id="87" name="Rectangle 86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369487" y="5493662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2" name="Straight Connector 91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ight Brace 104"/>
          <p:cNvSpPr/>
          <p:nvPr/>
        </p:nvSpPr>
        <p:spPr>
          <a:xfrm rot="16200000">
            <a:off x="6993813" y="5327327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875487" y="519417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7" name="Right Brace 106"/>
          <p:cNvSpPr/>
          <p:nvPr/>
        </p:nvSpPr>
        <p:spPr>
          <a:xfrm>
            <a:off x="8547006" y="5458425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540645" y="56110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574871" y="5092256"/>
            <a:ext cx="4288536" cy="1944217"/>
            <a:chOff x="197259" y="4433903"/>
            <a:chExt cx="4288536" cy="1944216"/>
          </a:xfrm>
        </p:grpSpPr>
        <p:sp>
          <p:nvSpPr>
            <p:cNvPr id="110" name="Rounded Rectangle 109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086145" y="5613835"/>
            <a:ext cx="171773" cy="457204"/>
            <a:chOff x="2505575" y="6916545"/>
            <a:chExt cx="171773" cy="457204"/>
          </a:xfrm>
        </p:grpSpPr>
        <p:sp>
          <p:nvSpPr>
            <p:cNvPr id="113" name="Rectangle 112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622153" y="5495821"/>
            <a:ext cx="1414037" cy="988743"/>
            <a:chOff x="1193983" y="6950927"/>
            <a:chExt cx="1414037" cy="988743"/>
          </a:xfrm>
        </p:grpSpPr>
        <p:grpSp>
          <p:nvGrpSpPr>
            <p:cNvPr id="118" name="Group 117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121" name="Bent Arrow 120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Bent Arrow 121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Bent Arrow 118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6718211" y="5875174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/>
          </p:cNvSpPr>
          <p:nvPr/>
        </p:nvSpPr>
        <p:spPr>
          <a:xfrm>
            <a:off x="6936771" y="6357034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815047" y="6226011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910608" y="65865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797887" y="679097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5911936" y="6711945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797887" y="666295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729738" y="44419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7131704" y="451354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5730511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902285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074056" y="44440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245448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641722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588994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760767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93254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8337964" y="4440000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851023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868397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8857709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9031445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9205181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937891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55084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8338467" y="444000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9" name="Group 148"/>
          <p:cNvGrpSpPr/>
          <p:nvPr/>
        </p:nvGrpSpPr>
        <p:grpSpPr>
          <a:xfrm>
            <a:off x="8369489" y="4478682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50" name="Group 149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9" name="Straight Connector 24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36" name="Straight Connector 23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3" name="Straight Connector 22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0" name="Straight Connector 20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7" name="Straight Connector 19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84" name="Straight Connector 18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1" name="Straight Connector 17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8" name="Straight Connector 15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2" name="TextBox 261"/>
          <p:cNvSpPr txBox="1"/>
          <p:nvPr/>
        </p:nvSpPr>
        <p:spPr>
          <a:xfrm>
            <a:off x="5670637" y="4172276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3" name="Right Brace 262"/>
          <p:cNvSpPr/>
          <p:nvPr/>
        </p:nvSpPr>
        <p:spPr>
          <a:xfrm rot="16200000">
            <a:off x="5789943" y="4298471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8278594" y="417490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5" name="Right Brace 264"/>
          <p:cNvSpPr/>
          <p:nvPr/>
        </p:nvSpPr>
        <p:spPr>
          <a:xfrm rot="16200000">
            <a:off x="8397899" y="4301103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8885173" y="4118662"/>
            <a:ext cx="328530" cy="327936"/>
            <a:chOff x="3769977" y="3815082"/>
            <a:chExt cx="328530" cy="327936"/>
          </a:xfrm>
        </p:grpSpPr>
        <p:sp>
          <p:nvSpPr>
            <p:cNvPr id="267" name="TextBox 266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9" name="Rounded Rectangle 268"/>
          <p:cNvSpPr/>
          <p:nvPr/>
        </p:nvSpPr>
        <p:spPr>
          <a:xfrm>
            <a:off x="5531502" y="4157737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0" name="TextBox 269"/>
          <p:cNvSpPr txBox="1"/>
          <p:nvPr/>
        </p:nvSpPr>
        <p:spPr>
          <a:xfrm>
            <a:off x="6170318" y="4039993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882140" y="45943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5882912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605468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6226456" y="45964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6397848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6569621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674139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913166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7084940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0" name="TextBox 279"/>
          <p:cNvSpPr txBox="1"/>
          <p:nvPr/>
        </p:nvSpPr>
        <p:spPr>
          <a:xfrm>
            <a:off x="5634631" y="485986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5497860" y="4406573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283" name="Rounded Rectangle 282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85" name="TextBox 284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86" name="Rectangle 285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3" name="Right Brace 292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4" name="TextBox 293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4" name="Right Brace 303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5" name="TextBox 304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" name="Bent Arrow 307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9" name="Bent Arrow 308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0" name="Rectangle 309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11" name="Group 310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312" name="Rectangle 311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16" name="Straight Arrow Connector 31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30" name="Straight Arrow Connector 32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44" name="Straight Arrow Connector 34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Right Brace 356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8" name="Right Brace 357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359" name="Group 358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360" name="TextBox 35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62" name="TextBox 361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4" name="Rectangle 363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368" name="Group 367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369" name="Rounded Rectangle 368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0" name="TextBox 369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71" name="TextBox 370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2" name="Right Brace 371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3" name="TextBox 372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4" name="Group 373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375" name="Rectangle 374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7" name="Right Brace 386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88" name="TextBox 387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89" name="Group 388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390" name="Rectangle 389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2" name="Rectangle 401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3" name="U-Turn Arrow 402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06" name="U-Turn Arrow 405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7" name="Rectangle 406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08" name="TextBox 407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12" name="Right Brace 411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3" name="Right Brace 412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4" name="TextBox 413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416" name="Group 415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417" name="Rounded Rectangle 416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420" name="Group 419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22" name="Rectangle 421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TextBox 422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5" name="Straight Connector 424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7" name="TextBox 426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9" name="Straight Connector 428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1" name="TextBox 420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432" name="Group 431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34" name="Rectangle 433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TextBox 434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Straight Connector 436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9" name="TextBox 438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1" name="Straight Connector 440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3" name="TextBox 432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3" name="TextBox 442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5" name="Rectangle 444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46" name="TextBox 445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pic>
        <p:nvPicPr>
          <p:cNvPr id="449" name="Picture 448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sp>
        <p:nvSpPr>
          <p:cNvPr id="450" name="TextBox 449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452" name="Picture 451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453" name="TextBox 452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8264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449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26320" y="6273123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1333" y="643323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7623544" y="6357034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7623547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133134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808728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766946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716728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776363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780907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785598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790095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794786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804168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799477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8340430" y="6357037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7620241" y="6542703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8537719" y="6362153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26104" y="6569505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40422" y="6403755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5616145" y="6145881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386899" y="603046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ight Brace 33"/>
          <p:cNvSpPr/>
          <p:nvPr/>
        </p:nvSpPr>
        <p:spPr>
          <a:xfrm rot="10800000">
            <a:off x="6852833" y="5466644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04207" y="542827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7624377" y="5460296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/>
          </p:cNvSpPr>
          <p:nvPr/>
        </p:nvSpPr>
        <p:spPr>
          <a:xfrm>
            <a:off x="7624377" y="5460196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/>
          </p:cNvSpPr>
          <p:nvPr/>
        </p:nvSpPr>
        <p:spPr>
          <a:xfrm>
            <a:off x="7624377" y="5612600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/>
          </p:cNvSpPr>
          <p:nvPr/>
        </p:nvSpPr>
        <p:spPr>
          <a:xfrm>
            <a:off x="7624380" y="5765000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7665690" y="548029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1" name="Straight Arrow Connector 4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7665690" y="56386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7" name="Straight Arrow Connector 5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7665690" y="5785098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1" name="Straight Arrow Connector 7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7175067" y="549768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38467" y="5453602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6933745" y="5461435"/>
            <a:ext cx="171773" cy="457204"/>
            <a:chOff x="2505575" y="6916545"/>
            <a:chExt cx="171773" cy="457204"/>
          </a:xfrm>
        </p:grpSpPr>
        <p:sp>
          <p:nvSpPr>
            <p:cNvPr id="87" name="Rectangle 86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369487" y="5493662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2" name="Straight Connector 91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ight Brace 104"/>
          <p:cNvSpPr/>
          <p:nvPr/>
        </p:nvSpPr>
        <p:spPr>
          <a:xfrm rot="16200000">
            <a:off x="6993813" y="5327327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875487" y="519417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7" name="Right Brace 106"/>
          <p:cNvSpPr/>
          <p:nvPr/>
        </p:nvSpPr>
        <p:spPr>
          <a:xfrm>
            <a:off x="8547006" y="5458425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540645" y="56110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574871" y="5092256"/>
            <a:ext cx="4288536" cy="1944217"/>
            <a:chOff x="197259" y="4433903"/>
            <a:chExt cx="4288536" cy="1944216"/>
          </a:xfrm>
        </p:grpSpPr>
        <p:sp>
          <p:nvSpPr>
            <p:cNvPr id="110" name="Rounded Rectangle 109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086145" y="5613835"/>
            <a:ext cx="171773" cy="457204"/>
            <a:chOff x="2505575" y="6916545"/>
            <a:chExt cx="171773" cy="457204"/>
          </a:xfrm>
        </p:grpSpPr>
        <p:sp>
          <p:nvSpPr>
            <p:cNvPr id="113" name="Rectangle 112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622153" y="5495821"/>
            <a:ext cx="1414037" cy="988743"/>
            <a:chOff x="1193983" y="6950927"/>
            <a:chExt cx="1414037" cy="988743"/>
          </a:xfrm>
        </p:grpSpPr>
        <p:grpSp>
          <p:nvGrpSpPr>
            <p:cNvPr id="118" name="Group 117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121" name="Bent Arrow 120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Bent Arrow 121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Bent Arrow 118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6718211" y="5875174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/>
          </p:cNvSpPr>
          <p:nvPr/>
        </p:nvSpPr>
        <p:spPr>
          <a:xfrm>
            <a:off x="6936771" y="6357034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815047" y="6226011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910608" y="65865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797887" y="679097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5911936" y="6711945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797887" y="666295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729738" y="44419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7131704" y="451354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5730511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902285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074056" y="44440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245448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641722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588994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760767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93254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8337964" y="4440000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851023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868397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8857709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9031445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9205181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937891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55084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8338467" y="444000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9" name="Group 148"/>
          <p:cNvGrpSpPr/>
          <p:nvPr/>
        </p:nvGrpSpPr>
        <p:grpSpPr>
          <a:xfrm>
            <a:off x="8369489" y="4478682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50" name="Group 149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9" name="Straight Connector 24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36" name="Straight Connector 23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3" name="Straight Connector 22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0" name="Straight Connector 20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7" name="Straight Connector 19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84" name="Straight Connector 18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1" name="Straight Connector 17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8" name="Straight Connector 15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2" name="TextBox 261"/>
          <p:cNvSpPr txBox="1"/>
          <p:nvPr/>
        </p:nvSpPr>
        <p:spPr>
          <a:xfrm>
            <a:off x="5670637" y="4172276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3" name="Right Brace 262"/>
          <p:cNvSpPr/>
          <p:nvPr/>
        </p:nvSpPr>
        <p:spPr>
          <a:xfrm rot="16200000">
            <a:off x="5789943" y="4298471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8278594" y="417490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5" name="Right Brace 264"/>
          <p:cNvSpPr/>
          <p:nvPr/>
        </p:nvSpPr>
        <p:spPr>
          <a:xfrm rot="16200000">
            <a:off x="8397899" y="4301103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8885173" y="4118662"/>
            <a:ext cx="328530" cy="327936"/>
            <a:chOff x="3769977" y="3815082"/>
            <a:chExt cx="328530" cy="327936"/>
          </a:xfrm>
        </p:grpSpPr>
        <p:sp>
          <p:nvSpPr>
            <p:cNvPr id="267" name="TextBox 266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9" name="Rounded Rectangle 268"/>
          <p:cNvSpPr/>
          <p:nvPr/>
        </p:nvSpPr>
        <p:spPr>
          <a:xfrm>
            <a:off x="5531502" y="4157737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0" name="TextBox 269"/>
          <p:cNvSpPr txBox="1"/>
          <p:nvPr/>
        </p:nvSpPr>
        <p:spPr>
          <a:xfrm>
            <a:off x="6170318" y="4039993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882140" y="45943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5882912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605468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6226456" y="45964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6397848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6569621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674139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913166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7084940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0" name="TextBox 279"/>
          <p:cNvSpPr txBox="1"/>
          <p:nvPr/>
        </p:nvSpPr>
        <p:spPr>
          <a:xfrm>
            <a:off x="5634631" y="485986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5497860" y="4406573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283" name="Rounded Rectangle 282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85" name="TextBox 284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86" name="Rectangle 285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3" name="Right Brace 292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4" name="TextBox 293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4" name="Right Brace 303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5" name="TextBox 304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" name="Bent Arrow 307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9" name="Bent Arrow 308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0" name="Rectangle 309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11" name="Group 310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312" name="Rectangle 311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16" name="Straight Arrow Connector 31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30" name="Straight Arrow Connector 32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44" name="Straight Arrow Connector 34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Right Brace 356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8" name="Right Brace 357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359" name="Group 358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360" name="TextBox 35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62" name="TextBox 361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4" name="Rectangle 363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368" name="Group 367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369" name="Rounded Rectangle 368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0" name="TextBox 369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71" name="TextBox 370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2" name="Right Brace 371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3" name="TextBox 372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4" name="Group 373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375" name="Rectangle 374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7" name="Right Brace 386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88" name="TextBox 387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89" name="Group 388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390" name="Rectangle 389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2" name="Rectangle 401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3" name="U-Turn Arrow 402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06" name="U-Turn Arrow 405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7" name="Rectangle 406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08" name="TextBox 407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12" name="Right Brace 411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3" name="Right Brace 412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4" name="TextBox 413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416" name="Group 415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417" name="Rounded Rectangle 416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420" name="Group 419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22" name="Rectangle 421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TextBox 422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5" name="Straight Connector 424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7" name="TextBox 426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9" name="Straight Connector 428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1" name="TextBox 420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432" name="Group 431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34" name="Rectangle 433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TextBox 434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Straight Connector 436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9" name="TextBox 438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1" name="Straight Connector 440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3" name="TextBox 432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3" name="TextBox 442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5" name="Rectangle 444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46" name="TextBox 445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449" name="Rectangle 448"/>
          <p:cNvSpPr/>
          <p:nvPr/>
        </p:nvSpPr>
        <p:spPr>
          <a:xfrm>
            <a:off x="1688280" y="4493698"/>
            <a:ext cx="3387478" cy="1342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51" name="TextBox 450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453" name="Picture 452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454" name="TextBox 453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99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4825" y="6275346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9839" y="64354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62049" y="6359257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262049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277163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272578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30796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355230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40214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447575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49448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53945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58637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68019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3327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978933" y="6359260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2258749" y="6544926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176224" y="6364376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64609" y="6571728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78927" y="6405978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254650" y="6148104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25407" y="603268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36" name="Group 35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38" name="Bent Arrow 37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ent Arrow 38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0" name="Straight Arrow Connector 4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4" name="Straight Arrow Connector 6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8" name="Straight Arrow Connector 7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94" name="Rectangle 9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9" name="Straight Connector 98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ight Brace 111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4" name="Right Brace 113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117" name="Rounded Rectangle 116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6" name="Right Brace 255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" name="TextBox 25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" name="Right Brace 25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0" name="TextBox 259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2" name="Rounded Rectangle 261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6" name="Rectangle 265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67" name="Group 266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68" name="Rectangle 267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72" name="Straight Arrow Connector 27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6" name="Straight Arrow Connector 28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00" name="Straight Arrow Connector 29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Right Brace 312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4" name="Right Brace 313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5" name="TextBox 314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16" name="Group 315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317" name="TextBox 316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320" name="TextBox 31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22" name="Bent Arrow 321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322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324" name="Rounded Rectangle 32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26" name="TextBox 325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27" name="Rectangle 326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4" name="Right Brace 333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Right Brace 337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40" name="Rectangle 339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1" name="TextBox 340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42" name="Rectangle 341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43" name="Group 342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344" name="TextBox 343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48" name="U-Turn Arrow 347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350" name="Rounded Rectangle 34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53" name="Right Brace 352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4" name="TextBox 353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356" name="Rectangle 35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8" name="Right Brace 367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9" name="TextBox 368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1" name="TextBox 370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3" name="Right Brace 37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4" name="Right Brace 37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5" name="TextBox 37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78" name="Group 377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80" name="Rectangle 379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3" name="Straight Connector 382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5" name="TextBox 384"/>
              <p:cNvSpPr txBox="1"/>
              <p:nvPr/>
            </p:nvSpPr>
            <p:spPr>
              <a:xfrm>
                <a:off x="4140707" y="2489765"/>
                <a:ext cx="2756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9" name="TextBox 378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9" name="TextBox 38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1" name="Rectangle 390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2" name="TextBox 391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93" name="Rounded Rectangle 392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4" name="TextBox 393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8526320" y="6273123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7131333" y="643323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97" name="Rectangle 396"/>
          <p:cNvSpPr>
            <a:spLocks/>
          </p:cNvSpPr>
          <p:nvPr/>
        </p:nvSpPr>
        <p:spPr>
          <a:xfrm>
            <a:off x="7623544" y="6357034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>
            <a:spLocks/>
          </p:cNvSpPr>
          <p:nvPr/>
        </p:nvSpPr>
        <p:spPr>
          <a:xfrm>
            <a:off x="7623547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>
            <a:spLocks/>
          </p:cNvSpPr>
          <p:nvPr/>
        </p:nvSpPr>
        <p:spPr>
          <a:xfrm>
            <a:off x="8133134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>
            <a:spLocks/>
          </p:cNvSpPr>
          <p:nvPr/>
        </p:nvSpPr>
        <p:spPr>
          <a:xfrm>
            <a:off x="808728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>
            <a:spLocks/>
          </p:cNvSpPr>
          <p:nvPr/>
        </p:nvSpPr>
        <p:spPr>
          <a:xfrm>
            <a:off x="766946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>
            <a:spLocks/>
          </p:cNvSpPr>
          <p:nvPr/>
        </p:nvSpPr>
        <p:spPr>
          <a:xfrm>
            <a:off x="7716728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>
            <a:spLocks/>
          </p:cNvSpPr>
          <p:nvPr/>
        </p:nvSpPr>
        <p:spPr>
          <a:xfrm>
            <a:off x="776363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>
            <a:spLocks/>
          </p:cNvSpPr>
          <p:nvPr/>
        </p:nvSpPr>
        <p:spPr>
          <a:xfrm>
            <a:off x="780907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>
            <a:spLocks/>
          </p:cNvSpPr>
          <p:nvPr/>
        </p:nvSpPr>
        <p:spPr>
          <a:xfrm>
            <a:off x="785598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>
            <a:spLocks/>
          </p:cNvSpPr>
          <p:nvPr/>
        </p:nvSpPr>
        <p:spPr>
          <a:xfrm>
            <a:off x="790095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7" name="Rectangle 406"/>
          <p:cNvSpPr>
            <a:spLocks/>
          </p:cNvSpPr>
          <p:nvPr/>
        </p:nvSpPr>
        <p:spPr>
          <a:xfrm>
            <a:off x="794786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8" name="Rectangle 407"/>
          <p:cNvSpPr>
            <a:spLocks/>
          </p:cNvSpPr>
          <p:nvPr/>
        </p:nvSpPr>
        <p:spPr>
          <a:xfrm>
            <a:off x="804168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>
            <a:spLocks/>
          </p:cNvSpPr>
          <p:nvPr/>
        </p:nvSpPr>
        <p:spPr>
          <a:xfrm>
            <a:off x="799477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0" name="Rectangle 409"/>
          <p:cNvSpPr>
            <a:spLocks/>
          </p:cNvSpPr>
          <p:nvPr/>
        </p:nvSpPr>
        <p:spPr>
          <a:xfrm>
            <a:off x="8340430" y="6357037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1" name="Right Brace 410"/>
          <p:cNvSpPr/>
          <p:nvPr/>
        </p:nvSpPr>
        <p:spPr>
          <a:xfrm rot="5400000">
            <a:off x="7620241" y="6542703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2" name="Right Brace 411"/>
          <p:cNvSpPr/>
          <p:nvPr/>
        </p:nvSpPr>
        <p:spPr>
          <a:xfrm>
            <a:off x="8537719" y="6362153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3" name="TextBox 412"/>
          <p:cNvSpPr txBox="1"/>
          <p:nvPr/>
        </p:nvSpPr>
        <p:spPr>
          <a:xfrm>
            <a:off x="7526104" y="6569505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8340422" y="6403755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415" name="Rectangle 414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25" name="Rounded Rectangle 424"/>
          <p:cNvSpPr/>
          <p:nvPr/>
        </p:nvSpPr>
        <p:spPr>
          <a:xfrm>
            <a:off x="5616145" y="6145881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26" name="TextBox 425"/>
          <p:cNvSpPr txBox="1"/>
          <p:nvPr/>
        </p:nvSpPr>
        <p:spPr>
          <a:xfrm>
            <a:off x="7386899" y="603046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427" name="Right Brace 426"/>
          <p:cNvSpPr/>
          <p:nvPr/>
        </p:nvSpPr>
        <p:spPr>
          <a:xfrm rot="10800000">
            <a:off x="6852833" y="5466644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8" name="TextBox 427"/>
          <p:cNvSpPr txBox="1"/>
          <p:nvPr/>
        </p:nvSpPr>
        <p:spPr>
          <a:xfrm>
            <a:off x="6604207" y="542827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29" name="Rectangle 428"/>
          <p:cNvSpPr>
            <a:spLocks/>
          </p:cNvSpPr>
          <p:nvPr/>
        </p:nvSpPr>
        <p:spPr>
          <a:xfrm>
            <a:off x="7624377" y="5460296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>
            <a:spLocks/>
          </p:cNvSpPr>
          <p:nvPr/>
        </p:nvSpPr>
        <p:spPr>
          <a:xfrm>
            <a:off x="7624377" y="5460196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>
            <a:spLocks/>
          </p:cNvSpPr>
          <p:nvPr/>
        </p:nvSpPr>
        <p:spPr>
          <a:xfrm>
            <a:off x="7624377" y="5612600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>
            <a:spLocks/>
          </p:cNvSpPr>
          <p:nvPr/>
        </p:nvSpPr>
        <p:spPr>
          <a:xfrm>
            <a:off x="7624380" y="5765000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33" name="Group 432"/>
          <p:cNvGrpSpPr/>
          <p:nvPr/>
        </p:nvGrpSpPr>
        <p:grpSpPr>
          <a:xfrm>
            <a:off x="7665690" y="548029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34" name="Straight Arrow Connector 43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7" name="Group 446"/>
          <p:cNvGrpSpPr/>
          <p:nvPr/>
        </p:nvGrpSpPr>
        <p:grpSpPr>
          <a:xfrm>
            <a:off x="7665690" y="56386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48" name="Straight Arrow Connector 44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Group 460"/>
          <p:cNvGrpSpPr/>
          <p:nvPr/>
        </p:nvGrpSpPr>
        <p:grpSpPr>
          <a:xfrm>
            <a:off x="7665690" y="5785098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62" name="Straight Arrow Connector 46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5" name="TextBox 474"/>
          <p:cNvSpPr txBox="1"/>
          <p:nvPr/>
        </p:nvSpPr>
        <p:spPr>
          <a:xfrm>
            <a:off x="7175067" y="549768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76" name="Rectangle 475"/>
          <p:cNvSpPr/>
          <p:nvPr/>
        </p:nvSpPr>
        <p:spPr>
          <a:xfrm>
            <a:off x="8338467" y="5453602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477" name="Group 476"/>
          <p:cNvGrpSpPr/>
          <p:nvPr/>
        </p:nvGrpSpPr>
        <p:grpSpPr>
          <a:xfrm>
            <a:off x="6933745" y="5461435"/>
            <a:ext cx="171773" cy="457204"/>
            <a:chOff x="2505575" y="6916545"/>
            <a:chExt cx="171773" cy="457204"/>
          </a:xfrm>
        </p:grpSpPr>
        <p:sp>
          <p:nvSpPr>
            <p:cNvPr id="478" name="Rectangle 477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8369487" y="5493662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483" name="Straight Connector 482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6" name="Right Brace 495"/>
          <p:cNvSpPr/>
          <p:nvPr/>
        </p:nvSpPr>
        <p:spPr>
          <a:xfrm rot="16200000">
            <a:off x="6993813" y="5327327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97" name="TextBox 496"/>
          <p:cNvSpPr txBox="1"/>
          <p:nvPr/>
        </p:nvSpPr>
        <p:spPr>
          <a:xfrm>
            <a:off x="6875487" y="519417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98" name="Right Brace 497"/>
          <p:cNvSpPr/>
          <p:nvPr/>
        </p:nvSpPr>
        <p:spPr>
          <a:xfrm>
            <a:off x="8547006" y="5458425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99" name="TextBox 498"/>
          <p:cNvSpPr txBox="1"/>
          <p:nvPr/>
        </p:nvSpPr>
        <p:spPr>
          <a:xfrm>
            <a:off x="8540645" y="56110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500" name="Group 499"/>
          <p:cNvGrpSpPr/>
          <p:nvPr/>
        </p:nvGrpSpPr>
        <p:grpSpPr>
          <a:xfrm>
            <a:off x="5574871" y="5092256"/>
            <a:ext cx="4288536" cy="1944217"/>
            <a:chOff x="197259" y="4433903"/>
            <a:chExt cx="4288536" cy="1944216"/>
          </a:xfrm>
        </p:grpSpPr>
        <p:sp>
          <p:nvSpPr>
            <p:cNvPr id="501" name="Rounded Rectangle 500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7086145" y="5613835"/>
            <a:ext cx="171773" cy="457204"/>
            <a:chOff x="2505575" y="6916545"/>
            <a:chExt cx="171773" cy="457204"/>
          </a:xfrm>
        </p:grpSpPr>
        <p:sp>
          <p:nvSpPr>
            <p:cNvPr id="504" name="Rectangle 50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5622153" y="5495821"/>
            <a:ext cx="1414037" cy="988743"/>
            <a:chOff x="1193983" y="6950927"/>
            <a:chExt cx="1414037" cy="988743"/>
          </a:xfrm>
        </p:grpSpPr>
        <p:grpSp>
          <p:nvGrpSpPr>
            <p:cNvPr id="509" name="Group 508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512" name="Bent Arrow 511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Bent Arrow 512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0" name="Bent Arrow 509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4" name="Rectangle 513"/>
          <p:cNvSpPr/>
          <p:nvPr/>
        </p:nvSpPr>
        <p:spPr>
          <a:xfrm>
            <a:off x="6718211" y="5875174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5" name="Rectangle 514"/>
          <p:cNvSpPr>
            <a:spLocks/>
          </p:cNvSpPr>
          <p:nvPr/>
        </p:nvSpPr>
        <p:spPr>
          <a:xfrm>
            <a:off x="6936771" y="6357034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16" name="Rectangle 515"/>
          <p:cNvSpPr/>
          <p:nvPr/>
        </p:nvSpPr>
        <p:spPr>
          <a:xfrm>
            <a:off x="6815047" y="6226011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7" name="TextBox 516"/>
          <p:cNvSpPr txBox="1"/>
          <p:nvPr/>
        </p:nvSpPr>
        <p:spPr>
          <a:xfrm>
            <a:off x="5910608" y="65865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518" name="Rectangle 517"/>
          <p:cNvSpPr/>
          <p:nvPr/>
        </p:nvSpPr>
        <p:spPr>
          <a:xfrm>
            <a:off x="5797887" y="679097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9" name="TextBox 518"/>
          <p:cNvSpPr txBox="1"/>
          <p:nvPr/>
        </p:nvSpPr>
        <p:spPr>
          <a:xfrm>
            <a:off x="5911936" y="6711945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520" name="Rectangle 519"/>
          <p:cNvSpPr/>
          <p:nvPr/>
        </p:nvSpPr>
        <p:spPr>
          <a:xfrm>
            <a:off x="5797887" y="666295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21" name="Rectangle 520"/>
          <p:cNvSpPr/>
          <p:nvPr/>
        </p:nvSpPr>
        <p:spPr>
          <a:xfrm>
            <a:off x="5729738" y="44419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2" name="TextBox 521"/>
          <p:cNvSpPr txBox="1"/>
          <p:nvPr/>
        </p:nvSpPr>
        <p:spPr>
          <a:xfrm>
            <a:off x="7131704" y="451354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23" name="Rectangle 522"/>
          <p:cNvSpPr/>
          <p:nvPr/>
        </p:nvSpPr>
        <p:spPr>
          <a:xfrm>
            <a:off x="5730511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4" name="Rectangle 523"/>
          <p:cNvSpPr/>
          <p:nvPr/>
        </p:nvSpPr>
        <p:spPr>
          <a:xfrm>
            <a:off x="5902285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5" name="Rectangle 524"/>
          <p:cNvSpPr/>
          <p:nvPr/>
        </p:nvSpPr>
        <p:spPr>
          <a:xfrm>
            <a:off x="6074056" y="44440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/>
        </p:nvSpPr>
        <p:spPr>
          <a:xfrm>
            <a:off x="6245448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7" name="Rectangle 526"/>
          <p:cNvSpPr/>
          <p:nvPr/>
        </p:nvSpPr>
        <p:spPr>
          <a:xfrm>
            <a:off x="641722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8" name="Rectangle 527"/>
          <p:cNvSpPr/>
          <p:nvPr/>
        </p:nvSpPr>
        <p:spPr>
          <a:xfrm>
            <a:off x="6588994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/>
        </p:nvSpPr>
        <p:spPr>
          <a:xfrm>
            <a:off x="6760767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0" name="Rectangle 529"/>
          <p:cNvSpPr/>
          <p:nvPr/>
        </p:nvSpPr>
        <p:spPr>
          <a:xfrm>
            <a:off x="693254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1" name="Rectangle 530"/>
          <p:cNvSpPr/>
          <p:nvPr/>
        </p:nvSpPr>
        <p:spPr>
          <a:xfrm>
            <a:off x="8337964" y="4440000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/>
        </p:nvSpPr>
        <p:spPr>
          <a:xfrm>
            <a:off x="851023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3" name="Rectangle 532"/>
          <p:cNvSpPr/>
          <p:nvPr/>
        </p:nvSpPr>
        <p:spPr>
          <a:xfrm>
            <a:off x="868397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4" name="Rectangle 533"/>
          <p:cNvSpPr/>
          <p:nvPr/>
        </p:nvSpPr>
        <p:spPr>
          <a:xfrm>
            <a:off x="8857709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/>
        </p:nvSpPr>
        <p:spPr>
          <a:xfrm>
            <a:off x="9031445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6" name="Rectangle 535"/>
          <p:cNvSpPr/>
          <p:nvPr/>
        </p:nvSpPr>
        <p:spPr>
          <a:xfrm>
            <a:off x="9205181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7" name="Rectangle 536"/>
          <p:cNvSpPr/>
          <p:nvPr/>
        </p:nvSpPr>
        <p:spPr>
          <a:xfrm>
            <a:off x="937891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/>
        </p:nvSpPr>
        <p:spPr>
          <a:xfrm>
            <a:off x="955084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9" name="Rectangle 538"/>
          <p:cNvSpPr/>
          <p:nvPr/>
        </p:nvSpPr>
        <p:spPr>
          <a:xfrm>
            <a:off x="8338467" y="444000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540" name="Group 539"/>
          <p:cNvGrpSpPr/>
          <p:nvPr/>
        </p:nvGrpSpPr>
        <p:grpSpPr>
          <a:xfrm>
            <a:off x="8369489" y="4478682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541" name="Group 540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40" name="Straight Connector 63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2" name="Group 541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27" name="Straight Connector 62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3" name="Group 542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14" name="Straight Connector 61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4" name="Group 543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01" name="Straight Connector 60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Arrow Connector 61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5" name="Group 544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88" name="Straight Connector 58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6" name="Group 545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75" name="Straight Connector 57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Group 546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62" name="Straight Connector 56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8" name="Group 547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49" name="Straight Connector 54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Arrow Connector 56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3" name="TextBox 652"/>
          <p:cNvSpPr txBox="1"/>
          <p:nvPr/>
        </p:nvSpPr>
        <p:spPr>
          <a:xfrm>
            <a:off x="5670637" y="4172276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654" name="Right Brace 653"/>
          <p:cNvSpPr/>
          <p:nvPr/>
        </p:nvSpPr>
        <p:spPr>
          <a:xfrm rot="16200000">
            <a:off x="5789943" y="4298471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5" name="TextBox 654"/>
          <p:cNvSpPr txBox="1"/>
          <p:nvPr/>
        </p:nvSpPr>
        <p:spPr>
          <a:xfrm>
            <a:off x="8278594" y="417490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656" name="Right Brace 655"/>
          <p:cNvSpPr/>
          <p:nvPr/>
        </p:nvSpPr>
        <p:spPr>
          <a:xfrm rot="16200000">
            <a:off x="8397899" y="4301103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657" name="Group 656"/>
          <p:cNvGrpSpPr/>
          <p:nvPr/>
        </p:nvGrpSpPr>
        <p:grpSpPr>
          <a:xfrm>
            <a:off x="8885173" y="4118662"/>
            <a:ext cx="328530" cy="327936"/>
            <a:chOff x="3769977" y="3815082"/>
            <a:chExt cx="328530" cy="327936"/>
          </a:xfrm>
        </p:grpSpPr>
        <p:sp>
          <p:nvSpPr>
            <p:cNvPr id="658" name="TextBox 657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659" name="TextBox 658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660" name="Rounded Rectangle 659"/>
          <p:cNvSpPr/>
          <p:nvPr/>
        </p:nvSpPr>
        <p:spPr>
          <a:xfrm>
            <a:off x="5531502" y="4157737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1" name="TextBox 660"/>
          <p:cNvSpPr txBox="1"/>
          <p:nvPr/>
        </p:nvSpPr>
        <p:spPr>
          <a:xfrm>
            <a:off x="6170318" y="4039993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662" name="Rectangle 661"/>
          <p:cNvSpPr/>
          <p:nvPr/>
        </p:nvSpPr>
        <p:spPr>
          <a:xfrm>
            <a:off x="5882140" y="45943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3" name="Rectangle 662"/>
          <p:cNvSpPr/>
          <p:nvPr/>
        </p:nvSpPr>
        <p:spPr>
          <a:xfrm>
            <a:off x="5882912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4" name="Rectangle 663"/>
          <p:cNvSpPr/>
          <p:nvPr/>
        </p:nvSpPr>
        <p:spPr>
          <a:xfrm>
            <a:off x="605468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5" name="Rectangle 664"/>
          <p:cNvSpPr/>
          <p:nvPr/>
        </p:nvSpPr>
        <p:spPr>
          <a:xfrm>
            <a:off x="6226456" y="45964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6" name="Rectangle 665"/>
          <p:cNvSpPr/>
          <p:nvPr/>
        </p:nvSpPr>
        <p:spPr>
          <a:xfrm>
            <a:off x="6397848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7" name="Rectangle 666"/>
          <p:cNvSpPr/>
          <p:nvPr/>
        </p:nvSpPr>
        <p:spPr>
          <a:xfrm>
            <a:off x="6569621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8" name="Rectangle 667"/>
          <p:cNvSpPr/>
          <p:nvPr/>
        </p:nvSpPr>
        <p:spPr>
          <a:xfrm>
            <a:off x="674139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9" name="Rectangle 668"/>
          <p:cNvSpPr/>
          <p:nvPr/>
        </p:nvSpPr>
        <p:spPr>
          <a:xfrm>
            <a:off x="6913166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0" name="Rectangle 669"/>
          <p:cNvSpPr/>
          <p:nvPr/>
        </p:nvSpPr>
        <p:spPr>
          <a:xfrm>
            <a:off x="7084940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1" name="TextBox 670"/>
          <p:cNvSpPr txBox="1"/>
          <p:nvPr/>
        </p:nvSpPr>
        <p:spPr>
          <a:xfrm>
            <a:off x="5634631" y="485986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2" name="TextBox 671"/>
          <p:cNvSpPr txBox="1"/>
          <p:nvPr/>
        </p:nvSpPr>
        <p:spPr>
          <a:xfrm>
            <a:off x="5497860" y="4406573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3" name="Group 672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674" name="Rounded Rectangle 67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675" name="TextBox 67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676" name="TextBox 675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77" name="Rectangle 676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8" name="Rectangle 677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9" name="Rectangle 678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0" name="Rectangle 679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1" name="Rectangle 680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2" name="Rectangle 681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3" name="Rectangle 682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4" name="Right Brace 683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85" name="TextBox 684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86" name="TextBox 685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8" name="Rectangle 687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9" name="Rectangle 688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0" name="Rectangle 689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1" name="Rectangle 690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2" name="Rectangle 691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3" name="Rectangle 692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4" name="Rectangle 693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5" name="Right Brace 694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96" name="TextBox 695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97" name="TextBox 696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8" name="TextBox 697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9" name="Bent Arrow 698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0" name="Bent Arrow 699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1" name="Rectangle 700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702" name="Group 701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703" name="Rectangle 702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6" name="Group 705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07" name="Straight Arrow Connector 70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Connector 71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Straight Connector 71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0" name="Group 719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21" name="Straight Arrow Connector 72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Straight Connector 72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Connector 72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Connector 72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Connector 72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Connector 72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Connector 72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Connector 72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Connector 72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Connector 73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Connector 73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Connector 73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4" name="Group 733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35" name="Straight Arrow Connector 73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Straight Connector 73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Connector 73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Straight Connector 73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Straight Connector 73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Straight Connector 73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Connector 74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Connector 74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Connector 74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Connector 74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Connector 74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Connector 74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Connector 74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8" name="Right Brace 747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49" name="Right Brace 748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750" name="Group 749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751" name="TextBox 750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752" name="TextBox 751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753" name="TextBox 752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54" name="TextBox 753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755" name="Rectangle 754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56" name="TextBox 755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757" name="TextBox 756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58" name="TextBox 757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759" name="Group 758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760" name="Rounded Rectangle 75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1" name="TextBox 76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762" name="TextBox 761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763" name="Right Brace 762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64" name="TextBox 763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765" name="Group 764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766" name="Rectangle 76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5" name="TextBox 774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TextBox 775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TextBox 77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8" name="Right Brace 777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79" name="TextBox 778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780" name="Group 779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781" name="Rectangle 780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3" name="Rectangle 792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94" name="U-Turn Arrow 793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5" name="TextBox 794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796" name="TextBox 795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797" name="U-Turn Arrow 796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8" name="Rectangle 797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99" name="TextBox 798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800" name="TextBox 799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01" name="TextBox 800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802" name="TextBox 801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03" name="Right Brace 802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04" name="Right Brace 803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05" name="TextBox 804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06" name="TextBox 805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807" name="Group 806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808" name="Rounded Rectangle 807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09" name="TextBox 808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810" name="Group 809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811" name="Group 81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813" name="Rectangle 81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extBox 813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6" name="Straight Connector 81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8" name="TextBox 817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0" name="Straight Connector 81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2" name="TextBox 81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823" name="Group 822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825" name="Rectangle 824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TextBox 825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8" name="Straight Connector 827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0" name="TextBox 829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2" name="Straight Connector 831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4" name="TextBox 823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34" name="TextBox 833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35" name="TextBox 834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36" name="Rectangle 835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37" name="TextBox 836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838" name="Oval 837"/>
          <p:cNvSpPr/>
          <p:nvPr/>
        </p:nvSpPr>
        <p:spPr>
          <a:xfrm>
            <a:off x="8455608" y="2622147"/>
            <a:ext cx="956238" cy="828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839" name="Oval 838"/>
          <p:cNvSpPr/>
          <p:nvPr/>
        </p:nvSpPr>
        <p:spPr>
          <a:xfrm>
            <a:off x="7494268" y="3450269"/>
            <a:ext cx="824522" cy="1546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840" name="Oval 839"/>
          <p:cNvSpPr/>
          <p:nvPr/>
        </p:nvSpPr>
        <p:spPr>
          <a:xfrm>
            <a:off x="6665695" y="5209895"/>
            <a:ext cx="709018" cy="1443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1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  <p:bldP spid="839" grpId="0" animBg="1"/>
      <p:bldP spid="8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Two-level </a:t>
            </a:r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  <a:endParaRPr lang="en-US" dirty="0"/>
          </a:p>
        </p:txBody>
      </p:sp>
      <p:pic>
        <p:nvPicPr>
          <p:cNvPr id="3" name="Picture 2" descr="Screen Shot 2016-04-24 at 8.18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6" y="2707168"/>
            <a:ext cx="9568158" cy="250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5-06 at 2.0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0" y="1616305"/>
            <a:ext cx="9003943" cy="3799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Two-level </a:t>
            </a:r>
            <a:r>
              <a:rPr lang="en-US" dirty="0" err="1"/>
              <a:t>Strassen’s</a:t>
            </a:r>
            <a:r>
              <a:rPr lang="en-US" dirty="0"/>
              <a:t> Algorithm </a:t>
            </a:r>
            <a:r>
              <a:rPr lang="en-US" dirty="0" smtClean="0"/>
              <a:t>Reloaded (Continue)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247" y="6562513"/>
            <a:ext cx="9900699" cy="54373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      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       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2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3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1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1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     </a:t>
            </a:r>
            <a:r>
              <a:rPr lang="en-US" sz="11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100" dirty="0" err="1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1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1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100" dirty="0" err="1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1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1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1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6" name="Rectangle 5"/>
          <p:cNvSpPr/>
          <p:nvPr/>
        </p:nvSpPr>
        <p:spPr>
          <a:xfrm>
            <a:off x="335819" y="6238808"/>
            <a:ext cx="7091794" cy="369332"/>
          </a:xfrm>
          <a:prstGeom prst="rect">
            <a:avLst/>
          </a:prstGeom>
        </p:spPr>
        <p:txBody>
          <a:bodyPr wrap="square" lIns="91420" tIns="45710" rIns="91420" bIns="4571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Helvetica"/>
                <a:cs typeface="Helvetica"/>
              </a:rPr>
              <a:t>General operation for two-level </a:t>
            </a:r>
            <a:r>
              <a:rPr lang="en-US" sz="1800" dirty="0" err="1">
                <a:solidFill>
                  <a:srgbClr val="000000"/>
                </a:solidFill>
                <a:latin typeface="Helvetica"/>
                <a:cs typeface="Helvetica"/>
              </a:rPr>
              <a:t>Strassen</a:t>
            </a:r>
            <a:r>
              <a:rPr lang="en-US" sz="1800" dirty="0">
                <a:solidFill>
                  <a:srgbClr val="000000"/>
                </a:solidFill>
                <a:latin typeface="Helvetica"/>
                <a:cs typeface="Helvetica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771" y="1634068"/>
            <a:ext cx="9054830" cy="18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9123" y="5499755"/>
            <a:ext cx="9900699" cy="26161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                              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1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299" y="5555306"/>
            <a:ext cx="9054830" cy="18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0654" y="6612135"/>
            <a:ext cx="9034479" cy="494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4042E-6 1.32321E-6 L 0.00174 0.4898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244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7" grpId="1" animBg="1"/>
      <p:bldP spid="8" grpId="0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Levels of </a:t>
            </a:r>
            <a:r>
              <a:rPr lang="en-US" dirty="0" err="1" smtClean="0"/>
              <a:t>Strassen</a:t>
            </a:r>
            <a:r>
              <a:rPr lang="en-US" dirty="0" smtClean="0"/>
              <a:t> Reloaded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general operation of one-level </a:t>
            </a:r>
            <a:r>
              <a:rPr lang="en-US" sz="2400" dirty="0" err="1"/>
              <a:t>Strassen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general operation of two-level </a:t>
            </a:r>
            <a:r>
              <a:rPr lang="en-US" sz="2400" dirty="0" err="1"/>
              <a:t>Strassen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general operation needed to integrate k levels of </a:t>
            </a:r>
            <a:r>
              <a:rPr lang="en-US" sz="2400" dirty="0" err="1"/>
              <a:t>Strassen</a:t>
            </a:r>
            <a:r>
              <a:rPr lang="en-US" sz="2400" dirty="0"/>
              <a:t> is given by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3409" y="2336963"/>
            <a:ext cx="7764427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4381" y="3666073"/>
            <a:ext cx="6842761" cy="92333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2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3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10" name="Picture 9" descr="Screen Shot 2016-04-24 at 8.35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58" y="5780406"/>
            <a:ext cx="3291878" cy="8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7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6-04-24 at 10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63" y="4336984"/>
            <a:ext cx="451855" cy="440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170" y="2607042"/>
            <a:ext cx="4569151" cy="868573"/>
          </a:xfrm>
        </p:spPr>
        <p:txBody>
          <a:bodyPr>
            <a:normAutofit/>
          </a:bodyPr>
          <a:lstStyle/>
          <a:p>
            <a:r>
              <a:rPr lang="en-US" sz="2000" dirty="0"/>
              <a:t>Integrate the addition of multiple matrices </a:t>
            </a:r>
            <a:r>
              <a:rPr lang="en-US" sz="2000" i="1" dirty="0" err="1">
                <a:latin typeface="Cambria Math"/>
                <a:cs typeface="Cambria Math"/>
              </a:rPr>
              <a:t>V</a:t>
            </a:r>
            <a:r>
              <a:rPr lang="en-US" sz="2000" i="1" baseline="-25000" dirty="0" err="1">
                <a:latin typeface="Cambria Math"/>
                <a:cs typeface="Cambria Math"/>
              </a:rPr>
              <a:t>t</a:t>
            </a:r>
            <a:r>
              <a:rPr lang="en-US" sz="2000" dirty="0"/>
              <a:t> into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3944" y="2648809"/>
            <a:ext cx="4275761" cy="4827694"/>
          </a:xfrm>
          <a:prstGeom prst="rect">
            <a:avLst/>
          </a:prstGeom>
        </p:spPr>
        <p:txBody>
          <a:bodyPr vert="horz" lIns="114919" tIns="57460" rIns="114919" bIns="57460" rtlCol="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routine for packing </a:t>
            </a:r>
            <a:r>
              <a:rPr lang="en-US" sz="2000" i="1" dirty="0" err="1">
                <a:latin typeface="Cambria Math"/>
                <a:cs typeface="Cambria Math"/>
              </a:rPr>
              <a:t>B</a:t>
            </a:r>
            <a:r>
              <a:rPr lang="en-US" sz="2000" i="1" baseline="-25000" dirty="0" err="1">
                <a:latin typeface="Cambria Math"/>
                <a:cs typeface="Cambria Math"/>
              </a:rPr>
              <a:t>p</a:t>
            </a:r>
            <a:r>
              <a:rPr lang="en-US" sz="2000" dirty="0"/>
              <a:t> into </a:t>
            </a:r>
          </a:p>
          <a:p>
            <a:pPr lvl="1"/>
            <a:r>
              <a:rPr lang="en-US" sz="1400" dirty="0"/>
              <a:t>w</a:t>
            </a:r>
            <a:r>
              <a:rPr lang="en-US" sz="1400" dirty="0" smtClean="0"/>
              <a:t>ritten in C/Intel </a:t>
            </a:r>
            <a:r>
              <a:rPr lang="en-US" sz="1400" dirty="0" err="1"/>
              <a:t>intrinsics</a:t>
            </a:r>
            <a:endParaRPr lang="en-US" sz="14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routine for packing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i="1" baseline="-25000" dirty="0">
                <a:latin typeface="Cambria Math"/>
                <a:cs typeface="Cambria Math"/>
              </a:rPr>
              <a:t>i</a:t>
            </a:r>
            <a:r>
              <a:rPr lang="en-US" sz="2000" dirty="0"/>
              <a:t> into </a:t>
            </a:r>
          </a:p>
          <a:p>
            <a:pPr lvl="1"/>
            <a:r>
              <a:rPr lang="en-US" sz="1400" dirty="0"/>
              <a:t>w</a:t>
            </a:r>
            <a:r>
              <a:rPr lang="en-US" sz="1400" dirty="0" smtClean="0"/>
              <a:t>ritten in C/Intel </a:t>
            </a:r>
            <a:r>
              <a:rPr lang="en-US" sz="1400" dirty="0" err="1"/>
              <a:t>intrinsics</a:t>
            </a:r>
            <a:endParaRPr lang="en-US" sz="14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micro-kernel for updating an </a:t>
            </a:r>
            <a:r>
              <a:rPr lang="en-US" sz="2000" i="1" dirty="0" err="1">
                <a:latin typeface="Cambria Math"/>
                <a:cs typeface="Cambria Math"/>
              </a:rPr>
              <a:t>m</a:t>
            </a:r>
            <a:r>
              <a:rPr lang="en-US" sz="2000" i="1" baseline="-25000" dirty="0" err="1">
                <a:latin typeface="Cambria Math"/>
                <a:cs typeface="Cambria Math"/>
              </a:rPr>
              <a:t>R</a:t>
            </a:r>
            <a:r>
              <a:rPr lang="en-US" sz="2000" dirty="0" err="1">
                <a:latin typeface="Cambria Math"/>
                <a:cs typeface="Cambria Math"/>
              </a:rPr>
              <a:t>×</a:t>
            </a:r>
            <a:r>
              <a:rPr lang="en-US" sz="2000" i="1" dirty="0" err="1">
                <a:latin typeface="Cambria Math"/>
                <a:cs typeface="Cambria Math"/>
              </a:rPr>
              <a:t>n</a:t>
            </a:r>
            <a:r>
              <a:rPr lang="en-US" sz="2000" i="1" baseline="-25000" dirty="0" err="1">
                <a:latin typeface="Cambria Math"/>
                <a:cs typeface="Cambria Math"/>
              </a:rPr>
              <a:t>R</a:t>
            </a:r>
            <a:r>
              <a:rPr lang="en-US" sz="2000" dirty="0"/>
              <a:t> </a:t>
            </a:r>
            <a:r>
              <a:rPr lang="en-US" sz="2000" dirty="0" err="1"/>
              <a:t>submatrix</a:t>
            </a:r>
            <a:r>
              <a:rPr lang="en-US" sz="2000" dirty="0"/>
              <a:t> of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/>
              <a:t>. </a:t>
            </a:r>
          </a:p>
          <a:p>
            <a:pPr lvl="1"/>
            <a:r>
              <a:rPr lang="en-US" sz="1400" dirty="0"/>
              <a:t>w</a:t>
            </a:r>
            <a:r>
              <a:rPr lang="en-US" sz="1400" dirty="0" smtClean="0"/>
              <a:t>ritten in SIMD </a:t>
            </a:r>
            <a:r>
              <a:rPr lang="en-US" sz="1400" dirty="0"/>
              <a:t>assembly (AVX, </a:t>
            </a:r>
            <a:r>
              <a:rPr lang="en-US" sz="1400" dirty="0" smtClean="0"/>
              <a:t>FMA, AVX512</a:t>
            </a:r>
            <a:r>
              <a:rPr lang="en-US" sz="1400" dirty="0"/>
              <a:t>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endParaRPr lang="en-US" sz="2000" dirty="0"/>
          </a:p>
        </p:txBody>
      </p:sp>
      <p:pic>
        <p:nvPicPr>
          <p:cNvPr id="5" name="Picture 4" descr="Screen Shot 2016-04-24 at 10.50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36" y="2715653"/>
            <a:ext cx="396058" cy="398458"/>
          </a:xfrm>
          <a:prstGeom prst="rect">
            <a:avLst/>
          </a:prstGeom>
        </p:spPr>
      </p:pic>
      <p:pic>
        <p:nvPicPr>
          <p:cNvPr id="6" name="Picture 5" descr="Screen Shot 2016-04-24 at 10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51" y="3985272"/>
            <a:ext cx="451855" cy="44096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53170" y="4035402"/>
            <a:ext cx="4569151" cy="784921"/>
          </a:xfrm>
          <a:prstGeom prst="rect">
            <a:avLst/>
          </a:prstGeom>
        </p:spPr>
        <p:txBody>
          <a:bodyPr vert="horz" lIns="114919" tIns="57460" rIns="114919" bIns="57460" rtlCol="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Integrate the addition of multiple matrices </a:t>
            </a:r>
            <a:r>
              <a:rPr lang="en-US" sz="2000" i="1" dirty="0" err="1">
                <a:latin typeface="Cambria Math"/>
                <a:cs typeface="Cambria Math"/>
              </a:rPr>
              <a:t>X</a:t>
            </a:r>
            <a:r>
              <a:rPr lang="en-US" sz="2000" i="1" baseline="-25000" dirty="0" err="1">
                <a:latin typeface="Cambria Math"/>
                <a:cs typeface="Cambria Math"/>
              </a:rPr>
              <a:t>s</a:t>
            </a:r>
            <a:r>
              <a:rPr lang="en-US" sz="2000" dirty="0"/>
              <a:t> into </a:t>
            </a:r>
          </a:p>
          <a:p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3170" y="5381220"/>
            <a:ext cx="4569151" cy="1002345"/>
          </a:xfrm>
          <a:prstGeom prst="rect">
            <a:avLst/>
          </a:prstGeom>
        </p:spPr>
        <p:txBody>
          <a:bodyPr vert="horz" lIns="114919" tIns="57460" rIns="114919" bIns="57460" rtlCol="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Integrate the update of multiple </a:t>
            </a:r>
            <a:r>
              <a:rPr lang="en-US" sz="2000" dirty="0" err="1"/>
              <a:t>submatrices</a:t>
            </a:r>
            <a:r>
              <a:rPr lang="en-US" sz="2000" dirty="0"/>
              <a:t> of  </a:t>
            </a:r>
            <a:r>
              <a:rPr lang="en-US" sz="2000" i="1" dirty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211654" y="2253991"/>
            <a:ext cx="2377574" cy="461665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BLIS framework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34251" y="2244992"/>
            <a:ext cx="4154653" cy="461665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Adapted to general operation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2" name="Picture 11" descr="Screen Shot 2016-04-24 at 8.3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29" y="1345548"/>
            <a:ext cx="3291878" cy="899440"/>
          </a:xfrm>
          <a:prstGeom prst="rect">
            <a:avLst/>
          </a:prstGeom>
        </p:spPr>
      </p:pic>
      <p:pic>
        <p:nvPicPr>
          <p:cNvPr id="13" name="Picture 12" descr="Screen Shot 2016-04-24 at 10.50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50" y="2968320"/>
            <a:ext cx="396058" cy="39845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327905" y="2898964"/>
            <a:ext cx="633565" cy="215147"/>
          </a:xfrm>
          <a:prstGeom prst="rightArrow">
            <a:avLst/>
          </a:prstGeom>
          <a:solidFill>
            <a:srgbClr val="DA05DF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311195" y="4318662"/>
            <a:ext cx="633565" cy="215147"/>
          </a:xfrm>
          <a:prstGeom prst="rightArrow">
            <a:avLst/>
          </a:prstGeom>
          <a:solidFill>
            <a:srgbClr val="1FC71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311195" y="5743764"/>
            <a:ext cx="633565" cy="215147"/>
          </a:xfrm>
          <a:prstGeom prst="rightArrow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505076" y="1292933"/>
            <a:ext cx="507213" cy="438428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257970" y="1290466"/>
            <a:ext cx="507213" cy="438428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763762" y="1576054"/>
            <a:ext cx="507213" cy="438428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475006" y="1290465"/>
            <a:ext cx="3858559" cy="963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a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6885"/>
            <a:ext cx="9239034" cy="4827694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Naïve </a:t>
            </a:r>
            <a:r>
              <a:rPr lang="en-US" dirty="0" err="1" smtClean="0">
                <a:solidFill>
                  <a:srgbClr val="008000"/>
                </a:solidFill>
              </a:rPr>
              <a:t>Strassen</a:t>
            </a:r>
            <a:endParaRPr lang="en-US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A traditional implementation with temporary buffers.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AB </a:t>
            </a:r>
            <a:r>
              <a:rPr lang="en-US" dirty="0" err="1">
                <a:solidFill>
                  <a:srgbClr val="008000"/>
                </a:solidFill>
              </a:rPr>
              <a:t>Strassen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Integrate the addition of matrices into     and      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ABC </a:t>
            </a:r>
            <a:r>
              <a:rPr lang="en-US" dirty="0" err="1">
                <a:solidFill>
                  <a:srgbClr val="008000"/>
                </a:solidFill>
              </a:rPr>
              <a:t>Strassen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Integrate </a:t>
            </a:r>
            <a:r>
              <a:rPr lang="en-US" dirty="0"/>
              <a:t>the addition of matrices into     and      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Integrate the update of </a:t>
            </a:r>
            <a:r>
              <a:rPr lang="en-US" dirty="0"/>
              <a:t>multiple </a:t>
            </a:r>
            <a:r>
              <a:rPr lang="en-US" dirty="0" err="1"/>
              <a:t>submatrices</a:t>
            </a:r>
            <a:r>
              <a:rPr lang="en-US" dirty="0"/>
              <a:t> of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 in the micro-kernel.</a:t>
            </a:r>
            <a:endParaRPr lang="en-US" dirty="0"/>
          </a:p>
        </p:txBody>
      </p:sp>
      <p:pic>
        <p:nvPicPr>
          <p:cNvPr id="4" name="Picture 3" descr="Screen Shot 2016-04-24 at 10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35" y="3866895"/>
            <a:ext cx="451855" cy="440967"/>
          </a:xfrm>
          <a:prstGeom prst="rect">
            <a:avLst/>
          </a:prstGeom>
        </p:spPr>
      </p:pic>
      <p:pic>
        <p:nvPicPr>
          <p:cNvPr id="5" name="Picture 4" descr="Screen Shot 2016-04-24 at 10.50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09" y="3897249"/>
            <a:ext cx="396058" cy="398458"/>
          </a:xfrm>
          <a:prstGeom prst="rect">
            <a:avLst/>
          </a:prstGeom>
        </p:spPr>
      </p:pic>
      <p:pic>
        <p:nvPicPr>
          <p:cNvPr id="6" name="Picture 5" descr="Screen Shot 2016-04-24 at 10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35" y="4960398"/>
            <a:ext cx="451855" cy="440967"/>
          </a:xfrm>
          <a:prstGeom prst="rect">
            <a:avLst/>
          </a:prstGeom>
        </p:spPr>
      </p:pic>
      <p:pic>
        <p:nvPicPr>
          <p:cNvPr id="7" name="Picture 6" descr="Screen Shot 2016-04-24 at 10.50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5002903"/>
            <a:ext cx="396058" cy="3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682" y="-61417"/>
            <a:ext cx="9052560" cy="1219200"/>
          </a:xfrm>
        </p:spPr>
        <p:txBody>
          <a:bodyPr/>
          <a:lstStyle/>
          <a:p>
            <a:r>
              <a:rPr lang="en-US" dirty="0" smtClean="0"/>
              <a:t>Parallelization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26789" y="6329345"/>
            <a:ext cx="4811225" cy="116955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Times" pitchFamily="18" charset="0"/>
                <a:cs typeface="Times" pitchFamily="18" charset="0"/>
              </a:rPr>
              <a:t>*Tyler M. Smith, Robert Van De </a:t>
            </a:r>
            <a:r>
              <a:rPr lang="en-US" sz="1000" dirty="0" err="1">
                <a:latin typeface="Times" pitchFamily="18" charset="0"/>
                <a:cs typeface="Times" pitchFamily="18" charset="0"/>
              </a:rPr>
              <a:t>Geijn</a:t>
            </a:r>
            <a:r>
              <a:rPr lang="en-US" sz="1000" dirty="0">
                <a:latin typeface="Times" pitchFamily="18" charset="0"/>
                <a:cs typeface="Times" pitchFamily="18" charset="0"/>
              </a:rPr>
              <a:t>, Mikhail </a:t>
            </a:r>
            <a:r>
              <a:rPr lang="en-US" sz="1000" dirty="0" err="1">
                <a:latin typeface="Times" pitchFamily="18" charset="0"/>
                <a:cs typeface="Times" pitchFamily="18" charset="0"/>
              </a:rPr>
              <a:t>Smelyanskiy</a:t>
            </a:r>
            <a:r>
              <a:rPr lang="en-US" sz="1000" dirty="0">
                <a:latin typeface="Times" pitchFamily="18" charset="0"/>
                <a:cs typeface="Times" pitchFamily="18" charset="0"/>
              </a:rPr>
              <a:t>, Jeff R. Hammond, and Field G. Van Zee. "Anatomy of high-performance many-threaded matrix multiplication." In </a:t>
            </a:r>
            <a:r>
              <a:rPr lang="en-US" sz="1000" i="1" dirty="0">
                <a:latin typeface="Times" pitchFamily="18" charset="0"/>
                <a:cs typeface="Times" pitchFamily="18" charset="0"/>
              </a:rPr>
              <a:t>Parallel and Distributed Processing Symposium, 2014 IEEE 28th International</a:t>
            </a:r>
            <a:r>
              <a:rPr lang="en-US" sz="1000" dirty="0">
                <a:latin typeface="Times" pitchFamily="18" charset="0"/>
                <a:cs typeface="Times" pitchFamily="18" charset="0"/>
              </a:rPr>
              <a:t>, pp. 1049-1059. IEEE, 2014.</a:t>
            </a:r>
          </a:p>
          <a:p>
            <a:r>
              <a:rPr lang="en-US" sz="1000" dirty="0">
                <a:latin typeface="Times" pitchFamily="18" charset="0"/>
                <a:cs typeface="Times" pitchFamily="18" charset="0"/>
              </a:rPr>
              <a:t> </a:t>
            </a:r>
          </a:p>
          <a:p>
            <a:endParaRPr lang="en-US" sz="1000" dirty="0">
              <a:latin typeface="Times" pitchFamily="18" charset="0"/>
              <a:cs typeface="Times" pitchFamily="18" charset="0"/>
            </a:endParaRPr>
          </a:p>
          <a:p>
            <a:endParaRPr lang="en-US" sz="1000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6" name="Picture 5" descr="Screen Shot 2016-04-24 at 5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61" y="1547087"/>
            <a:ext cx="2706303" cy="967974"/>
          </a:xfrm>
          <a:prstGeom prst="rect">
            <a:avLst/>
          </a:prstGeom>
        </p:spPr>
      </p:pic>
      <p:pic>
        <p:nvPicPr>
          <p:cNvPr id="7" name="Picture 6" descr="Screen Shot 2016-04-24 at 5.0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20" y="3194255"/>
            <a:ext cx="2681238" cy="707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5516" y="6254429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0529" y="641454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222740" y="6338342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222743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732331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686481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268656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315924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362831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408269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455176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2500152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2547059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2640879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/>
          </p:cNvSpPr>
          <p:nvPr/>
        </p:nvSpPr>
        <p:spPr>
          <a:xfrm>
            <a:off x="2593972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2939626" y="6338339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5400000">
            <a:off x="2219439" y="6524008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>
            <a:off x="3136915" y="6343455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25300" y="6550811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939618" y="6385060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215342" y="6127186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986095" y="6011769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40" name="Right Brace 39"/>
          <p:cNvSpPr/>
          <p:nvPr/>
        </p:nvSpPr>
        <p:spPr>
          <a:xfrm rot="10800000">
            <a:off x="1452029" y="544794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03403" y="5409582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2" name="Rectangle 41"/>
          <p:cNvSpPr>
            <a:spLocks/>
          </p:cNvSpPr>
          <p:nvPr/>
        </p:nvSpPr>
        <p:spPr>
          <a:xfrm>
            <a:off x="2223573" y="5441598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2223573" y="5441498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2223573" y="5593902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23573" y="5746302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2264887" y="5461596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7" name="Straight Arrow Connector 4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264887" y="56199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1" name="Straight Arrow Connector 6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2264887" y="57664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5" name="Straight Arrow Connector 7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1774264" y="547899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2937664" y="5434910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1532942" y="5442743"/>
            <a:ext cx="171773" cy="457204"/>
            <a:chOff x="2505575" y="6916545"/>
            <a:chExt cx="171773" cy="457204"/>
          </a:xfrm>
        </p:grpSpPr>
        <p:sp>
          <p:nvSpPr>
            <p:cNvPr id="91" name="Rectangle 90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968685" y="5474964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6" name="Straight Connector 95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ight Brace 108"/>
          <p:cNvSpPr/>
          <p:nvPr/>
        </p:nvSpPr>
        <p:spPr>
          <a:xfrm rot="16200000">
            <a:off x="1593009" y="5308633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474682" y="5175485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1" name="Right Brace 110"/>
          <p:cNvSpPr/>
          <p:nvPr/>
        </p:nvSpPr>
        <p:spPr>
          <a:xfrm>
            <a:off x="3146202" y="5439732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3139842" y="5592362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74067" y="5073561"/>
            <a:ext cx="4288536" cy="1944217"/>
            <a:chOff x="197259" y="4433903"/>
            <a:chExt cx="4288536" cy="1944216"/>
          </a:xfrm>
        </p:grpSpPr>
        <p:sp>
          <p:nvSpPr>
            <p:cNvPr id="114" name="Rounded Rectangle 113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685341" y="5595143"/>
            <a:ext cx="171773" cy="457204"/>
            <a:chOff x="2505575" y="6916545"/>
            <a:chExt cx="171773" cy="457204"/>
          </a:xfrm>
        </p:grpSpPr>
        <p:sp>
          <p:nvSpPr>
            <p:cNvPr id="117" name="Rectangle 116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21346" y="5477125"/>
            <a:ext cx="1414037" cy="988743"/>
            <a:chOff x="1193983" y="6950927"/>
            <a:chExt cx="1414037" cy="988743"/>
          </a:xfrm>
        </p:grpSpPr>
        <p:grpSp>
          <p:nvGrpSpPr>
            <p:cNvPr id="122" name="Group 121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125" name="Bent Arrow 124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3" name="Bent Arrow 122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1317407" y="5856480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/>
          </p:cNvSpPr>
          <p:nvPr/>
        </p:nvSpPr>
        <p:spPr>
          <a:xfrm>
            <a:off x="1535968" y="6338342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414243" y="6207316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09804" y="656781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97084" y="6772276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511133" y="6693251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397084" y="6644260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934" y="4423206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1730899" y="4494852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329708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501481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73252" y="4425375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844644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016416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188191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359962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1531736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937160" y="4421307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3109433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3283169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456905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3630641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804377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3978113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4150038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2937664" y="4421305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53" name="Group 152"/>
          <p:cNvGrpSpPr/>
          <p:nvPr/>
        </p:nvGrpSpPr>
        <p:grpSpPr>
          <a:xfrm>
            <a:off x="2968685" y="4459987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53" name="Straight Connector 25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0" name="Straight Connector 23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7" name="Straight Connector 22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4" name="Straight Connector 21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1" name="Straight Connector 20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88" name="Straight Connector 18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5" name="Straight Connector 17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2" name="Straight Connector 16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6" name="TextBox 265"/>
          <p:cNvSpPr txBox="1"/>
          <p:nvPr/>
        </p:nvSpPr>
        <p:spPr>
          <a:xfrm>
            <a:off x="269834" y="415358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7" name="Right Brace 266"/>
          <p:cNvSpPr/>
          <p:nvPr/>
        </p:nvSpPr>
        <p:spPr>
          <a:xfrm rot="16200000">
            <a:off x="389139" y="427977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8" name="TextBox 267"/>
          <p:cNvSpPr txBox="1"/>
          <p:nvPr/>
        </p:nvSpPr>
        <p:spPr>
          <a:xfrm>
            <a:off x="2877790" y="4156213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9" name="Right Brace 268"/>
          <p:cNvSpPr/>
          <p:nvPr/>
        </p:nvSpPr>
        <p:spPr>
          <a:xfrm rot="16200000">
            <a:off x="2997095" y="4282408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70" name="Group 269"/>
          <p:cNvGrpSpPr/>
          <p:nvPr/>
        </p:nvGrpSpPr>
        <p:grpSpPr>
          <a:xfrm>
            <a:off x="3484369" y="4099967"/>
            <a:ext cx="328530" cy="327936"/>
            <a:chOff x="3769977" y="3815082"/>
            <a:chExt cx="328530" cy="327936"/>
          </a:xfrm>
        </p:grpSpPr>
        <p:sp>
          <p:nvSpPr>
            <p:cNvPr id="271" name="TextBox 270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73" name="Rounded Rectangle 272"/>
          <p:cNvSpPr/>
          <p:nvPr/>
        </p:nvSpPr>
        <p:spPr>
          <a:xfrm>
            <a:off x="130698" y="4139044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769513" y="4021300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481337" y="4575606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482107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653880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825653" y="4577775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997045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168816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1340590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1512362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1684137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4" name="TextBox 283"/>
          <p:cNvSpPr txBox="1"/>
          <p:nvPr/>
        </p:nvSpPr>
        <p:spPr>
          <a:xfrm>
            <a:off x="233826" y="4841170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97056" y="438787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6" name="Group 285"/>
          <p:cNvGrpSpPr/>
          <p:nvPr/>
        </p:nvGrpSpPr>
        <p:grpSpPr>
          <a:xfrm>
            <a:off x="84978" y="2809387"/>
            <a:ext cx="4453128" cy="4290687"/>
            <a:chOff x="108173" y="2389043"/>
            <a:chExt cx="4453128" cy="4071372"/>
          </a:xfrm>
        </p:grpSpPr>
        <p:sp>
          <p:nvSpPr>
            <p:cNvPr id="287" name="Rounded Rectangle 286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1524532" y="328599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90" name="Rectangle 289"/>
          <p:cNvSpPr/>
          <p:nvPr/>
        </p:nvSpPr>
        <p:spPr>
          <a:xfrm>
            <a:off x="487691" y="3128443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2135141" y="3128442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487691" y="3128444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487693" y="334790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487691" y="356735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135709" y="3347898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2135709" y="3567355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7" name="Right Brace 296"/>
          <p:cNvSpPr/>
          <p:nvPr/>
        </p:nvSpPr>
        <p:spPr>
          <a:xfrm rot="10800000">
            <a:off x="2060108" y="3128448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1798537" y="3129562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429784" y="3083200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2071846" y="3077127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640091" y="3280843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2287538" y="3280842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40091" y="3280844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640094" y="350030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640091" y="371975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2288108" y="3500298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2288106" y="3719755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8" name="Right Brace 307"/>
          <p:cNvSpPr/>
          <p:nvPr/>
        </p:nvSpPr>
        <p:spPr>
          <a:xfrm>
            <a:off x="1450336" y="3280846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9" name="TextBox 308"/>
          <p:cNvSpPr txBox="1"/>
          <p:nvPr/>
        </p:nvSpPr>
        <p:spPr>
          <a:xfrm>
            <a:off x="1450340" y="3281962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82183" y="3235600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2224243" y="3229527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2" name="Bent Arrow 311"/>
          <p:cNvSpPr/>
          <p:nvPr/>
        </p:nvSpPr>
        <p:spPr>
          <a:xfrm rot="5400000">
            <a:off x="2107038" y="3708164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3" name="Bent Arrow 312"/>
          <p:cNvSpPr/>
          <p:nvPr/>
        </p:nvSpPr>
        <p:spPr>
          <a:xfrm rot="5400000">
            <a:off x="2016241" y="3539958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Rectangle 313"/>
          <p:cNvSpPr>
            <a:spLocks/>
          </p:cNvSpPr>
          <p:nvPr/>
        </p:nvSpPr>
        <p:spPr>
          <a:xfrm>
            <a:off x="2217974" y="442670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15" name="Group 314"/>
          <p:cNvGrpSpPr/>
          <p:nvPr/>
        </p:nvGrpSpPr>
        <p:grpSpPr>
          <a:xfrm>
            <a:off x="2217974" y="4426609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316" name="Rectangle 315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59288" y="444670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20" name="Straight Arrow Connector 31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Group 332"/>
          <p:cNvGrpSpPr/>
          <p:nvPr/>
        </p:nvGrpSpPr>
        <p:grpSpPr>
          <a:xfrm>
            <a:off x="2259288" y="460501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34" name="Straight Arrow Connector 33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/>
        </p:nvGrpSpPr>
        <p:grpSpPr>
          <a:xfrm>
            <a:off x="2259288" y="475151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48" name="Straight Arrow Connector 34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1" name="Right Brace 360"/>
          <p:cNvSpPr/>
          <p:nvPr/>
        </p:nvSpPr>
        <p:spPr>
          <a:xfrm rot="10800000">
            <a:off x="2134994" y="4425000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2" name="Right Brace 361"/>
          <p:cNvSpPr/>
          <p:nvPr/>
        </p:nvSpPr>
        <p:spPr>
          <a:xfrm rot="5400000">
            <a:off x="2464681" y="4675966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363" name="Group 362"/>
          <p:cNvGrpSpPr/>
          <p:nvPr/>
        </p:nvGrpSpPr>
        <p:grpSpPr>
          <a:xfrm>
            <a:off x="2326501" y="4117364"/>
            <a:ext cx="304260" cy="327936"/>
            <a:chOff x="3769978" y="3815082"/>
            <a:chExt cx="304260" cy="327936"/>
          </a:xfrm>
        </p:grpSpPr>
        <p:sp>
          <p:nvSpPr>
            <p:cNvPr id="364" name="TextBox 363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2352440" y="49389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1884735" y="4387131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8" name="Rectangle 367"/>
          <p:cNvSpPr/>
          <p:nvPr/>
        </p:nvSpPr>
        <p:spPr>
          <a:xfrm>
            <a:off x="397084" y="6516244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9" name="TextBox 368"/>
          <p:cNvSpPr txBox="1"/>
          <p:nvPr/>
        </p:nvSpPr>
        <p:spPr>
          <a:xfrm>
            <a:off x="509716" y="64372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2624641" y="3642290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3538158" y="3559509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39261" y="1363640"/>
            <a:ext cx="4535424" cy="5776148"/>
            <a:chOff x="62453" y="1169884"/>
            <a:chExt cx="4535424" cy="5330247"/>
          </a:xfrm>
        </p:grpSpPr>
        <p:sp>
          <p:nvSpPr>
            <p:cNvPr id="373" name="Rounded Rectangle 372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75" name="TextBox 374"/>
          <p:cNvSpPr txBox="1"/>
          <p:nvPr/>
        </p:nvSpPr>
        <p:spPr>
          <a:xfrm>
            <a:off x="1524532" y="196435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6" name="Right Brace 375"/>
          <p:cNvSpPr/>
          <p:nvPr/>
        </p:nvSpPr>
        <p:spPr>
          <a:xfrm rot="10800000">
            <a:off x="3122757" y="1770575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7" name="TextBox 376"/>
          <p:cNvSpPr txBox="1"/>
          <p:nvPr/>
        </p:nvSpPr>
        <p:spPr>
          <a:xfrm>
            <a:off x="2905157" y="1768298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8" name="Group 377"/>
          <p:cNvGrpSpPr/>
          <p:nvPr/>
        </p:nvGrpSpPr>
        <p:grpSpPr>
          <a:xfrm>
            <a:off x="422438" y="1724937"/>
            <a:ext cx="3565318" cy="756597"/>
            <a:chOff x="1395075" y="3536539"/>
            <a:chExt cx="3565318" cy="756597"/>
          </a:xfrm>
        </p:grpSpPr>
        <p:sp>
          <p:nvSpPr>
            <p:cNvPr id="379" name="Rectangle 378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1" name="Right Brace 390"/>
          <p:cNvSpPr/>
          <p:nvPr/>
        </p:nvSpPr>
        <p:spPr>
          <a:xfrm rot="5400000">
            <a:off x="2378412" y="2512012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2" name="TextBox 391"/>
          <p:cNvSpPr txBox="1"/>
          <p:nvPr/>
        </p:nvSpPr>
        <p:spPr>
          <a:xfrm>
            <a:off x="2256763" y="260345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93" name="Group 392"/>
          <p:cNvGrpSpPr/>
          <p:nvPr/>
        </p:nvGrpSpPr>
        <p:grpSpPr>
          <a:xfrm>
            <a:off x="574838" y="1877337"/>
            <a:ext cx="3565318" cy="756597"/>
            <a:chOff x="1395075" y="3536539"/>
            <a:chExt cx="3565318" cy="756597"/>
          </a:xfrm>
        </p:grpSpPr>
        <p:sp>
          <p:nvSpPr>
            <p:cNvPr id="394" name="Rectangle 393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6" name="Rectangle 405"/>
          <p:cNvSpPr/>
          <p:nvPr/>
        </p:nvSpPr>
        <p:spPr>
          <a:xfrm>
            <a:off x="3201346" y="3129561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7" name="U-Turn Arrow 406"/>
          <p:cNvSpPr/>
          <p:nvPr/>
        </p:nvSpPr>
        <p:spPr>
          <a:xfrm rot="5400000">
            <a:off x="3585834" y="2536196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3436119" y="3130255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3458249" y="3048540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10" name="U-Turn Arrow 409"/>
          <p:cNvSpPr/>
          <p:nvPr/>
        </p:nvSpPr>
        <p:spPr>
          <a:xfrm rot="5400000">
            <a:off x="3443315" y="2388575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1" name="Rectangle 410"/>
          <p:cNvSpPr/>
          <p:nvPr/>
        </p:nvSpPr>
        <p:spPr>
          <a:xfrm>
            <a:off x="397084" y="6388228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2" name="TextBox 411"/>
          <p:cNvSpPr txBox="1"/>
          <p:nvPr/>
        </p:nvSpPr>
        <p:spPr>
          <a:xfrm>
            <a:off x="509804" y="631079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2989492" y="2714882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4001123" y="2628463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1525665" y="5927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16" name="Right Brace 415"/>
          <p:cNvSpPr/>
          <p:nvPr/>
        </p:nvSpPr>
        <p:spPr>
          <a:xfrm rot="16200000">
            <a:off x="3572240" y="-2835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7" name="Right Brace 416"/>
          <p:cNvSpPr/>
          <p:nvPr/>
        </p:nvSpPr>
        <p:spPr>
          <a:xfrm rot="16200000">
            <a:off x="846585" y="-2835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8" name="TextBox 417"/>
          <p:cNvSpPr txBox="1"/>
          <p:nvPr/>
        </p:nvSpPr>
        <p:spPr>
          <a:xfrm>
            <a:off x="3450737" y="548561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731236" y="5485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-1887" y="80035"/>
            <a:ext cx="4617720" cy="7101163"/>
            <a:chOff x="970747" y="1812366"/>
            <a:chExt cx="4617720" cy="6842635"/>
          </a:xfrm>
        </p:grpSpPr>
        <p:sp>
          <p:nvSpPr>
            <p:cNvPr id="421" name="Rounded Rectangle 420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423" name="Group 422"/>
          <p:cNvGrpSpPr/>
          <p:nvPr/>
        </p:nvGrpSpPr>
        <p:grpSpPr>
          <a:xfrm>
            <a:off x="436076" y="401895"/>
            <a:ext cx="3811930" cy="757924"/>
            <a:chOff x="1408710" y="2470227"/>
            <a:chExt cx="3811930" cy="757924"/>
          </a:xfrm>
        </p:grpSpPr>
        <p:grpSp>
          <p:nvGrpSpPr>
            <p:cNvPr id="424" name="Group 423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26" name="Rectangle 425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TextBox 426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9" name="Straight Connector 428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1" name="TextBox 430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3" name="Straight Connector 432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5" name="TextBox 424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588473" y="554293"/>
            <a:ext cx="3811930" cy="757924"/>
            <a:chOff x="1408710" y="2470227"/>
            <a:chExt cx="3811930" cy="757924"/>
          </a:xfrm>
        </p:grpSpPr>
        <p:grpSp>
          <p:nvGrpSpPr>
            <p:cNvPr id="436" name="Group 435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38" name="Rectangle 437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TextBox 438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1" name="Straight Connector 440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3" name="TextBox 442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5" name="Straight Connector 444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7" name="TextBox 436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7" name="TextBox 446"/>
          <p:cNvSpPr txBox="1"/>
          <p:nvPr/>
        </p:nvSpPr>
        <p:spPr>
          <a:xfrm>
            <a:off x="3450737" y="177541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731236" y="17754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9" name="Rectangle 448"/>
          <p:cNvSpPr/>
          <p:nvPr/>
        </p:nvSpPr>
        <p:spPr>
          <a:xfrm>
            <a:off x="397084" y="6256568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50" name="TextBox 449"/>
          <p:cNvSpPr txBox="1"/>
          <p:nvPr/>
        </p:nvSpPr>
        <p:spPr>
          <a:xfrm>
            <a:off x="510574" y="6177543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pic>
        <p:nvPicPr>
          <p:cNvPr id="452" name="Picture 451" descr="Screen Shot 2016-04-24 at 5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88" y="4835151"/>
            <a:ext cx="2706303" cy="967974"/>
          </a:xfrm>
          <a:prstGeom prst="rect">
            <a:avLst/>
          </a:prstGeom>
        </p:spPr>
      </p:pic>
      <p:pic>
        <p:nvPicPr>
          <p:cNvPr id="453" name="Picture 452" descr="Screen Shot 2016-04-24 at 5.0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43" y="4990654"/>
            <a:ext cx="2681238" cy="707861"/>
          </a:xfrm>
          <a:prstGeom prst="rect">
            <a:avLst/>
          </a:prstGeom>
        </p:spPr>
      </p:pic>
      <p:sp>
        <p:nvSpPr>
          <p:cNvPr id="451" name="Content Placeholder 2"/>
          <p:cNvSpPr>
            <a:spLocks noGrp="1"/>
          </p:cNvSpPr>
          <p:nvPr>
            <p:ph idx="1"/>
          </p:nvPr>
        </p:nvSpPr>
        <p:spPr>
          <a:xfrm>
            <a:off x="5044952" y="993504"/>
            <a:ext cx="5398385" cy="48276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</a:t>
            </a:r>
            <a:r>
              <a:rPr lang="en-US" sz="2000" dirty="0"/>
              <a:t>loop (along </a:t>
            </a:r>
            <a:r>
              <a:rPr lang="en-US" sz="2000" i="1" dirty="0" err="1">
                <a:latin typeface="Cambria Math"/>
                <a:cs typeface="Cambria Math"/>
              </a:rPr>
              <a:t>m</a:t>
            </a:r>
            <a:r>
              <a:rPr lang="en-US" sz="2000" i="1" baseline="-25000" dirty="0" err="1">
                <a:latin typeface="Cambria Math"/>
                <a:cs typeface="Cambria Math"/>
              </a:rPr>
              <a:t>C</a:t>
            </a:r>
            <a:r>
              <a:rPr lang="en-US" sz="2000" dirty="0"/>
              <a:t> direction)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</a:t>
            </a:r>
            <a:r>
              <a:rPr lang="en-US" sz="2000" dirty="0"/>
              <a:t>loop (along </a:t>
            </a:r>
            <a:r>
              <a:rPr lang="en-US" sz="2000" i="1" dirty="0" err="1">
                <a:latin typeface="Cambria Math"/>
                <a:cs typeface="Cambria Math"/>
              </a:rPr>
              <a:t>n</a:t>
            </a:r>
            <a:r>
              <a:rPr lang="en-US" sz="2000" i="1" baseline="-25000" dirty="0" err="1">
                <a:latin typeface="Cambria Math"/>
                <a:cs typeface="Cambria Math"/>
              </a:rPr>
              <a:t>R</a:t>
            </a:r>
            <a:r>
              <a:rPr lang="en-US" sz="2000" dirty="0"/>
              <a:t> direction)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both </a:t>
            </a: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and 2</a:t>
            </a:r>
            <a:r>
              <a:rPr lang="en-US" sz="2000" baseline="30000" dirty="0"/>
              <a:t>nd</a:t>
            </a:r>
            <a:r>
              <a:rPr lang="en-US" sz="2000" dirty="0"/>
              <a:t> loop</a:t>
            </a:r>
          </a:p>
        </p:txBody>
      </p:sp>
    </p:spTree>
    <p:extLst>
      <p:ext uri="{BB962C8B-B14F-4D97-AF65-F5344CB8AC3E}">
        <p14:creationId xmlns:p14="http://schemas.microsoft.com/office/powerpoint/2010/main" val="78494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69667" y="889676"/>
            <a:ext cx="6456868" cy="2571961"/>
          </a:xfrm>
        </p:spPr>
        <p:txBody>
          <a:bodyPr>
            <a:normAutofit/>
          </a:bodyPr>
          <a:lstStyle/>
          <a:p>
            <a:r>
              <a:rPr lang="en-US" sz="2400" dirty="0"/>
              <a:t>One-level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FF0000"/>
                </a:solidFill>
              </a:rPr>
              <a:t>1+14.3% </a:t>
            </a:r>
            <a:r>
              <a:rPr lang="en-US" sz="2400" dirty="0"/>
              <a:t>speedup)</a:t>
            </a:r>
          </a:p>
          <a:p>
            <a:pPr lvl="1"/>
            <a:r>
              <a:rPr lang="en-US" sz="2000" dirty="0"/>
              <a:t>8 multiplications → 7 multiplications ;</a:t>
            </a:r>
          </a:p>
          <a:p>
            <a:r>
              <a:rPr lang="en-US" sz="2400" dirty="0"/>
              <a:t>Two-level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FF0000"/>
                </a:solidFill>
              </a:rPr>
              <a:t>1+30.6% </a:t>
            </a:r>
            <a:r>
              <a:rPr lang="en-US" sz="2400" dirty="0"/>
              <a:t>speedup)</a:t>
            </a:r>
          </a:p>
          <a:p>
            <a:pPr lvl="1"/>
            <a:r>
              <a:rPr lang="en-US" sz="2000" dirty="0"/>
              <a:t>64 multiplications → 49 multiplications;</a:t>
            </a:r>
          </a:p>
          <a:p>
            <a:r>
              <a:rPr lang="en-US" sz="2400" i="1" dirty="0"/>
              <a:t>d</a:t>
            </a:r>
            <a:r>
              <a:rPr lang="en-US" sz="2400" dirty="0"/>
              <a:t>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i="1" dirty="0">
                <a:solidFill>
                  <a:srgbClr val="FF0000"/>
                </a:solidFill>
              </a:rPr>
              <a:t>n</a:t>
            </a:r>
            <a:r>
              <a:rPr lang="en-US" sz="2400" baseline="300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FF0000"/>
                </a:solidFill>
              </a:rPr>
              <a:t>/</a:t>
            </a:r>
            <a:r>
              <a:rPr lang="en-US" sz="2400" i="1" dirty="0">
                <a:solidFill>
                  <a:srgbClr val="FF0000"/>
                </a:solidFill>
              </a:rPr>
              <a:t>n</a:t>
            </a:r>
            <a:r>
              <a:rPr lang="en-US" sz="2400" baseline="30000" dirty="0">
                <a:solidFill>
                  <a:srgbClr val="FF0000"/>
                </a:solidFill>
              </a:rPr>
              <a:t>2.803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speedup)</a:t>
            </a:r>
          </a:p>
          <a:p>
            <a:pPr lvl="1"/>
            <a:r>
              <a:rPr lang="en-US" sz="2000" dirty="0"/>
              <a:t>8</a:t>
            </a:r>
            <a:r>
              <a:rPr lang="en-US" sz="2000" i="1" baseline="30000" dirty="0"/>
              <a:t>d</a:t>
            </a:r>
            <a:r>
              <a:rPr lang="en-US" sz="2000" dirty="0"/>
              <a:t>  multiplications → 7</a:t>
            </a:r>
            <a:r>
              <a:rPr lang="en-US" sz="2000" i="1" baseline="30000" dirty="0"/>
              <a:t>d</a:t>
            </a:r>
            <a:r>
              <a:rPr lang="en-US" sz="2000" dirty="0"/>
              <a:t> multiplications;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 descr="Screen Shot 2016-04-18 at 12.29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8" y="3348036"/>
            <a:ext cx="5052288" cy="98219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/>
              <a:t>Multi-level </a:t>
            </a:r>
            <a:r>
              <a:rPr lang="en-US" sz="3600" dirty="0" err="1"/>
              <a:t>Strassen’s</a:t>
            </a:r>
            <a:r>
              <a:rPr lang="en-US" sz="3600" dirty="0"/>
              <a:t> Algorithm (</a:t>
            </a:r>
            <a:r>
              <a:rPr lang="en-US" sz="3600" dirty="0">
                <a:solidFill>
                  <a:srgbClr val="FF0000"/>
                </a:solidFill>
              </a:rPr>
              <a:t>In theory</a:t>
            </a:r>
            <a:r>
              <a:rPr lang="en-US" sz="36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24211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Standard Matrix-matrix multiplication</a:t>
            </a:r>
          </a:p>
          <a:p>
            <a:r>
              <a:rPr lang="en-US" sz="3600" dirty="0" err="1" smtClean="0"/>
              <a:t>Strassen’s</a:t>
            </a:r>
            <a:r>
              <a:rPr lang="en-US" sz="3600" dirty="0" smtClean="0"/>
              <a:t> Algorithm Reloaded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Theoretical Model and Analysis</a:t>
            </a:r>
          </a:p>
          <a:p>
            <a:r>
              <a:rPr lang="en-US" sz="3600" dirty="0" smtClean="0"/>
              <a:t>Performance Experiments</a:t>
            </a:r>
          </a:p>
          <a:p>
            <a:r>
              <a:rPr lang="en-US" sz="3600" dirty="0" smtClean="0"/>
              <a:t>Conclusion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90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02" y="1756705"/>
            <a:ext cx="9052560" cy="4635166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Metric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Total Time Breakdown</a:t>
            </a:r>
          </a:p>
          <a:p>
            <a:endParaRPr lang="en-US" dirty="0"/>
          </a:p>
        </p:txBody>
      </p:sp>
      <p:pic>
        <p:nvPicPr>
          <p:cNvPr id="5" name="Picture 4" descr="Screen Shot 2016-04-25 at 1.45.0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7" t="25835" r="3718" b="16669"/>
          <a:stretch/>
        </p:blipFill>
        <p:spPr>
          <a:xfrm>
            <a:off x="2872415" y="4260717"/>
            <a:ext cx="2605521" cy="480651"/>
          </a:xfrm>
          <a:prstGeom prst="rect">
            <a:avLst/>
          </a:prstGeom>
        </p:spPr>
      </p:pic>
      <p:pic>
        <p:nvPicPr>
          <p:cNvPr id="8" name="Picture 7" descr="Screen Shot 2016-04-27 at 1.20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4" y="2443107"/>
            <a:ext cx="6956634" cy="10408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3997961" y="4783703"/>
            <a:ext cx="165947" cy="822960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090158" y="4783703"/>
            <a:ext cx="165947" cy="822960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67193" y="5623593"/>
            <a:ext cx="1261534" cy="584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Arithmetic</a:t>
            </a:r>
          </a:p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1651" y="5632054"/>
            <a:ext cx="1261534" cy="584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Memory</a:t>
            </a:r>
          </a:p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43123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8234" y="3112318"/>
            <a:ext cx="6211147" cy="413515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DGEMM</a:t>
            </a:r>
          </a:p>
          <a:p>
            <a:pPr lvl="1"/>
            <a:r>
              <a:rPr lang="en-US" dirty="0" smtClean="0"/>
              <a:t>No extra additions</a:t>
            </a:r>
          </a:p>
          <a:p>
            <a:endParaRPr lang="en-US" dirty="0"/>
          </a:p>
          <a:p>
            <a:r>
              <a:rPr lang="en-US" dirty="0" smtClean="0"/>
              <a:t>One-level </a:t>
            </a:r>
            <a:r>
              <a:rPr lang="en-US" dirty="0" err="1" smtClean="0"/>
              <a:t>Strassen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8000"/>
                </a:solidFill>
              </a:rPr>
              <a:t>ABC, AB, Naïve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7</a:t>
            </a:r>
            <a:r>
              <a:rPr lang="en-US" dirty="0" smtClean="0"/>
              <a:t> </a:t>
            </a:r>
            <a:r>
              <a:rPr lang="en-US" dirty="0" err="1" smtClean="0"/>
              <a:t>submatrix</a:t>
            </a:r>
            <a:r>
              <a:rPr lang="en-US" dirty="0" smtClean="0"/>
              <a:t> multiplications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extra additions of </a:t>
            </a:r>
            <a:r>
              <a:rPr lang="en-US" dirty="0" err="1" smtClean="0"/>
              <a:t>submatrices</a:t>
            </a:r>
            <a:r>
              <a:rPr lang="en-US" dirty="0" smtClean="0"/>
              <a:t> of A and B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12</a:t>
            </a:r>
            <a:r>
              <a:rPr lang="en-US" dirty="0" smtClean="0"/>
              <a:t> extra additions of </a:t>
            </a:r>
            <a:r>
              <a:rPr lang="en-US" dirty="0" err="1" smtClean="0"/>
              <a:t>submatrices</a:t>
            </a:r>
            <a:r>
              <a:rPr lang="en-US" dirty="0" smtClean="0"/>
              <a:t> of C</a:t>
            </a:r>
          </a:p>
          <a:p>
            <a:endParaRPr lang="en-US" dirty="0"/>
          </a:p>
          <a:p>
            <a:r>
              <a:rPr lang="en-US" dirty="0" smtClean="0"/>
              <a:t>Two-level </a:t>
            </a:r>
            <a:r>
              <a:rPr lang="en-US" dirty="0" err="1" smtClean="0"/>
              <a:t>Strassen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8000"/>
                </a:solidFill>
              </a:rPr>
              <a:t>ABC, AB, Naïve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49</a:t>
            </a:r>
            <a:r>
              <a:rPr lang="en-US" dirty="0" smtClean="0"/>
              <a:t> </a:t>
            </a:r>
            <a:r>
              <a:rPr lang="en-US" dirty="0" err="1" smtClean="0"/>
              <a:t>submatrix</a:t>
            </a:r>
            <a:r>
              <a:rPr lang="en-US" dirty="0" smtClean="0"/>
              <a:t> multiplications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95</a:t>
            </a:r>
            <a:r>
              <a:rPr lang="en-US" dirty="0" smtClean="0"/>
              <a:t> extra additions of </a:t>
            </a:r>
            <a:r>
              <a:rPr lang="en-US" dirty="0" err="1" smtClean="0"/>
              <a:t>submatrices</a:t>
            </a:r>
            <a:r>
              <a:rPr lang="en-US" dirty="0" smtClean="0"/>
              <a:t> of A and B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154</a:t>
            </a:r>
            <a:r>
              <a:rPr lang="en-US" dirty="0" smtClean="0"/>
              <a:t> extra additions of </a:t>
            </a:r>
            <a:r>
              <a:rPr lang="en-US" dirty="0" err="1" smtClean="0"/>
              <a:t>submatrices</a:t>
            </a:r>
            <a:r>
              <a:rPr lang="en-US" dirty="0" smtClean="0"/>
              <a:t> of C</a:t>
            </a:r>
            <a:endParaRPr lang="en-US" dirty="0"/>
          </a:p>
        </p:txBody>
      </p:sp>
      <p:pic>
        <p:nvPicPr>
          <p:cNvPr id="5" name="Picture 4" descr="Screen Shot 2016-04-25 at 1.45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63" y="1313330"/>
            <a:ext cx="4451307" cy="48370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701627" y="1797035"/>
            <a:ext cx="165947" cy="556701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28858" y="2302932"/>
            <a:ext cx="1433410" cy="584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  <a:latin typeface="Helvetica"/>
                <a:cs typeface="Helvetica"/>
              </a:rPr>
              <a:t>Submatrix</a:t>
            </a:r>
            <a:endParaRPr lang="en-US" sz="1600" dirty="0">
              <a:solidFill>
                <a:srgbClr val="008000"/>
              </a:solidFill>
              <a:latin typeface="Helvetica"/>
              <a:cs typeface="Helvetica"/>
            </a:endParaRPr>
          </a:p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multiplication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5691294" y="1822430"/>
            <a:ext cx="165947" cy="50590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57654" y="2281321"/>
            <a:ext cx="2493013" cy="83099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Extra additions with </a:t>
            </a:r>
            <a:r>
              <a:rPr lang="en-US" sz="1600" dirty="0" err="1">
                <a:solidFill>
                  <a:srgbClr val="008000"/>
                </a:solidFill>
                <a:latin typeface="Helvetica"/>
                <a:cs typeface="Helvetica"/>
              </a:rPr>
              <a:t>submatrices</a:t>
            </a:r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 of A, B, C, respectively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9106" y="4014832"/>
            <a:ext cx="3583095" cy="236988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           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             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               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           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11" name="Picture 10" descr="Screen Shot 2016-04-24 at 8.12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28" y="5492211"/>
            <a:ext cx="4054076" cy="1752534"/>
          </a:xfrm>
          <a:prstGeom prst="rect">
            <a:avLst/>
          </a:prstGeom>
        </p:spPr>
      </p:pic>
      <p:pic>
        <p:nvPicPr>
          <p:cNvPr id="33" name="Picture 32" descr="Screen Shot 2016-04-27 at 4.00.29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579"/>
          <a:stretch/>
        </p:blipFill>
        <p:spPr>
          <a:xfrm>
            <a:off x="563454" y="3832282"/>
            <a:ext cx="1193579" cy="182548"/>
          </a:xfrm>
          <a:prstGeom prst="rect">
            <a:avLst/>
          </a:prstGeom>
        </p:spPr>
      </p:pic>
      <p:pic>
        <p:nvPicPr>
          <p:cNvPr id="34" name="Picture 33" descr="Screen Shot 2016-04-27 at 4.00.38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 r="758" b="7991"/>
          <a:stretch/>
        </p:blipFill>
        <p:spPr>
          <a:xfrm>
            <a:off x="537611" y="5322061"/>
            <a:ext cx="4888707" cy="408030"/>
          </a:xfrm>
          <a:prstGeom prst="rect">
            <a:avLst/>
          </a:prstGeom>
        </p:spPr>
      </p:pic>
      <p:pic>
        <p:nvPicPr>
          <p:cNvPr id="35" name="Picture 34" descr="Screen Shot 2016-04-27 at 4.00.45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725" y="6884195"/>
            <a:ext cx="5179068" cy="4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1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" y="1706885"/>
            <a:ext cx="3815081" cy="4827694"/>
          </a:xfrm>
        </p:spPr>
        <p:txBody>
          <a:bodyPr>
            <a:normAutofit/>
          </a:bodyPr>
          <a:lstStyle/>
          <a:p>
            <a:r>
              <a:rPr lang="en-US" sz="1800" dirty="0"/>
              <a:t>DGEMM</a:t>
            </a:r>
          </a:p>
          <a:p>
            <a:endParaRPr lang="en-US" sz="1800" dirty="0"/>
          </a:p>
          <a:p>
            <a:r>
              <a:rPr lang="en-US" sz="1800" dirty="0"/>
              <a:t>One-level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ABC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/>
              <a:t>AB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/>
              <a:t>Naïve </a:t>
            </a:r>
            <a:r>
              <a:rPr lang="en-US" sz="1600" dirty="0" err="1"/>
              <a:t>Strassen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Two-level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ABC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/>
              <a:t>AB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/>
              <a:t>Naïve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</p:txBody>
      </p:sp>
      <p:pic>
        <p:nvPicPr>
          <p:cNvPr id="6" name="Picture 5" descr="Screen Shot 2016-04-27 at 9.57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42"/>
          <a:stretch/>
        </p:blipFill>
        <p:spPr>
          <a:xfrm>
            <a:off x="1977886" y="1350548"/>
            <a:ext cx="1357982" cy="339651"/>
          </a:xfrm>
          <a:prstGeom prst="rect">
            <a:avLst/>
          </a:prstGeom>
        </p:spPr>
      </p:pic>
      <p:pic>
        <p:nvPicPr>
          <p:cNvPr id="17" name="Picture 16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27" r="2110" b="437"/>
          <a:stretch/>
        </p:blipFill>
        <p:spPr>
          <a:xfrm>
            <a:off x="1977885" y="5887722"/>
            <a:ext cx="7970448" cy="546947"/>
          </a:xfrm>
          <a:prstGeom prst="rect">
            <a:avLst/>
          </a:prstGeom>
        </p:spPr>
      </p:pic>
      <p:pic>
        <p:nvPicPr>
          <p:cNvPr id="18" name="Picture 17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8" r="2110" b="28884"/>
          <a:stretch/>
        </p:blipFill>
        <p:spPr>
          <a:xfrm>
            <a:off x="1977885" y="4761655"/>
            <a:ext cx="7970448" cy="516466"/>
          </a:xfrm>
          <a:prstGeom prst="rect">
            <a:avLst/>
          </a:prstGeom>
        </p:spPr>
      </p:pic>
      <p:pic>
        <p:nvPicPr>
          <p:cNvPr id="20" name="Picture 19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7" r="2110" b="57549"/>
          <a:stretch/>
        </p:blipFill>
        <p:spPr>
          <a:xfrm>
            <a:off x="1977885" y="3183465"/>
            <a:ext cx="7970448" cy="541867"/>
          </a:xfrm>
          <a:prstGeom prst="rect">
            <a:avLst/>
          </a:prstGeom>
        </p:spPr>
      </p:pic>
      <p:pic>
        <p:nvPicPr>
          <p:cNvPr id="21" name="Picture 20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r="2110" b="72209"/>
          <a:stretch/>
        </p:blipFill>
        <p:spPr>
          <a:xfrm>
            <a:off x="1977885" y="2602659"/>
            <a:ext cx="7970448" cy="558800"/>
          </a:xfrm>
          <a:prstGeom prst="rect">
            <a:avLst/>
          </a:prstGeom>
        </p:spPr>
      </p:pic>
      <p:pic>
        <p:nvPicPr>
          <p:cNvPr id="22" name="Picture 21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2110" b="87308"/>
          <a:stretch/>
        </p:blipFill>
        <p:spPr>
          <a:xfrm>
            <a:off x="1977885" y="1732286"/>
            <a:ext cx="7970448" cy="440267"/>
          </a:xfrm>
          <a:prstGeom prst="rect">
            <a:avLst/>
          </a:prstGeom>
        </p:spPr>
      </p:pic>
      <p:pic>
        <p:nvPicPr>
          <p:cNvPr id="23" name="Picture 22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0" r="2110" b="13698"/>
          <a:stretch/>
        </p:blipFill>
        <p:spPr>
          <a:xfrm>
            <a:off x="1977885" y="5362791"/>
            <a:ext cx="7970448" cy="558800"/>
          </a:xfrm>
          <a:prstGeom prst="rect">
            <a:avLst/>
          </a:prstGeom>
        </p:spPr>
      </p:pic>
      <p:pic>
        <p:nvPicPr>
          <p:cNvPr id="38" name="Picture 37" descr="Screen Shot 2016-04-27 at 9.5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01" y="7384880"/>
            <a:ext cx="6073915" cy="339651"/>
          </a:xfrm>
          <a:prstGeom prst="rect">
            <a:avLst/>
          </a:prstGeom>
        </p:spPr>
      </p:pic>
      <p:pic>
        <p:nvPicPr>
          <p:cNvPr id="39" name="Picture 38" descr="Screen Shot 2016-04-27 at 9.57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4" t="-1205" r="46076" b="-1"/>
          <a:stretch/>
        </p:blipFill>
        <p:spPr>
          <a:xfrm>
            <a:off x="3970438" y="1350548"/>
            <a:ext cx="1913896" cy="343747"/>
          </a:xfrm>
          <a:prstGeom prst="rect">
            <a:avLst/>
          </a:prstGeom>
        </p:spPr>
      </p:pic>
      <p:pic>
        <p:nvPicPr>
          <p:cNvPr id="40" name="Picture 39" descr="Screen Shot 2016-04-27 at 9.57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8" t="-1205" b="-1"/>
          <a:stretch/>
        </p:blipFill>
        <p:spPr>
          <a:xfrm>
            <a:off x="6667675" y="1350548"/>
            <a:ext cx="2851223" cy="34374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977885" y="3787987"/>
            <a:ext cx="7970448" cy="541867"/>
            <a:chOff x="1977885" y="3787985"/>
            <a:chExt cx="7970448" cy="541867"/>
          </a:xfrm>
        </p:grpSpPr>
        <p:grpSp>
          <p:nvGrpSpPr>
            <p:cNvPr id="42" name="Group 41"/>
            <p:cNvGrpSpPr/>
            <p:nvPr/>
          </p:nvGrpSpPr>
          <p:grpSpPr>
            <a:xfrm>
              <a:off x="1977885" y="3787985"/>
              <a:ext cx="7970448" cy="541867"/>
              <a:chOff x="1977885" y="3787985"/>
              <a:chExt cx="7970448" cy="541867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977885" y="3787985"/>
                <a:ext cx="7970448" cy="541867"/>
                <a:chOff x="1977885" y="3787985"/>
                <a:chExt cx="7970448" cy="541867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977885" y="3787985"/>
                  <a:ext cx="7970448" cy="541867"/>
                  <a:chOff x="1977885" y="3787985"/>
                  <a:chExt cx="7970448" cy="541867"/>
                </a:xfrm>
              </p:grpSpPr>
              <p:pic>
                <p:nvPicPr>
                  <p:cNvPr id="48" name="Picture 47" descr="Screen Shot 2016-04-27 at 10.24.39 PM.png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2495" r="2110" b="43501"/>
                  <a:stretch/>
                </p:blipFill>
                <p:spPr>
                  <a:xfrm>
                    <a:off x="1977885" y="3787985"/>
                    <a:ext cx="7970448" cy="541867"/>
                  </a:xfrm>
                  <a:prstGeom prst="rect">
                    <a:avLst/>
                  </a:prstGeom>
                </p:spPr>
              </p:pic>
              <p:sp>
                <p:nvSpPr>
                  <p:cNvPr id="49" name="Rectangle 48"/>
                  <p:cNvSpPr/>
                  <p:nvPr/>
                </p:nvSpPr>
                <p:spPr>
                  <a:xfrm>
                    <a:off x="4114681" y="3954847"/>
                    <a:ext cx="186348" cy="217522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47" name="Picture 46" descr="Screen Shot 2016-04-27 at 10.24.39 PM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67" t="46784" r="61069" b="47965"/>
                <a:stretch/>
              </p:blipFill>
              <p:spPr>
                <a:xfrm>
                  <a:off x="4174028" y="3960702"/>
                  <a:ext cx="135468" cy="203200"/>
                </a:xfrm>
                <a:prstGeom prst="rect">
                  <a:avLst/>
                </a:prstGeom>
              </p:spPr>
            </p:pic>
          </p:grpSp>
          <p:sp>
            <p:nvSpPr>
              <p:cNvPr id="45" name="Rectangle 44"/>
              <p:cNvSpPr/>
              <p:nvPr/>
            </p:nvSpPr>
            <p:spPr>
              <a:xfrm>
                <a:off x="2617663" y="3980763"/>
                <a:ext cx="200859" cy="14644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43" name="Picture 42" descr="Screen Shot 2016-04-27 at 10.24.39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7" t="46784" r="61069" b="47965"/>
            <a:stretch/>
          </p:blipFill>
          <p:spPr>
            <a:xfrm>
              <a:off x="2683054" y="3962690"/>
              <a:ext cx="135468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16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5" y="2906841"/>
            <a:ext cx="9052560" cy="1219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Modeled</a:t>
            </a:r>
            <a:r>
              <a:rPr lang="en-US" dirty="0" smtClean="0"/>
              <a:t> and</a:t>
            </a:r>
            <a:r>
              <a:rPr lang="en-US" dirty="0" smtClean="0">
                <a:solidFill>
                  <a:srgbClr val="FF0000"/>
                </a:solidFill>
              </a:rPr>
              <a:t> Actual </a:t>
            </a:r>
            <a:r>
              <a:rPr lang="en-US" dirty="0" smtClean="0"/>
              <a:t>Performance</a:t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ingle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9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8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/>
              <a:t>Multi-level </a:t>
            </a:r>
            <a:r>
              <a:rPr lang="en-US" sz="3600" dirty="0" err="1"/>
              <a:t>Strassen’s</a:t>
            </a:r>
            <a:r>
              <a:rPr lang="en-US" sz="3600" dirty="0"/>
              <a:t> Algorithm (</a:t>
            </a:r>
            <a:r>
              <a:rPr lang="en-US" sz="3600" dirty="0">
                <a:solidFill>
                  <a:srgbClr val="FF0000"/>
                </a:solidFill>
              </a:rPr>
              <a:t>In theory</a:t>
            </a:r>
            <a:r>
              <a:rPr lang="en-US" sz="36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130759" y="791184"/>
            <a:ext cx="6456868" cy="2571961"/>
          </a:xfrm>
        </p:spPr>
        <p:txBody>
          <a:bodyPr>
            <a:normAutofit/>
          </a:bodyPr>
          <a:lstStyle/>
          <a:p>
            <a:r>
              <a:rPr lang="en-US" sz="1600" dirty="0"/>
              <a:t>One-level </a:t>
            </a:r>
            <a:r>
              <a:rPr lang="en-US" sz="1600" dirty="0" err="1"/>
              <a:t>Strassen</a:t>
            </a:r>
            <a:r>
              <a:rPr lang="en-US" sz="1600" dirty="0"/>
              <a:t> (</a:t>
            </a:r>
            <a:r>
              <a:rPr lang="en-US" sz="1600" dirty="0">
                <a:solidFill>
                  <a:srgbClr val="FF0000"/>
                </a:solidFill>
              </a:rPr>
              <a:t>1+14.3% </a:t>
            </a:r>
            <a:r>
              <a:rPr lang="en-US" sz="1600" dirty="0"/>
              <a:t>speedup)</a:t>
            </a:r>
          </a:p>
          <a:p>
            <a:pPr lvl="1"/>
            <a:r>
              <a:rPr lang="en-US" sz="1400" dirty="0"/>
              <a:t>8 multiplications → 7 multiplications ;</a:t>
            </a:r>
          </a:p>
          <a:p>
            <a:r>
              <a:rPr lang="en-US" sz="1600" dirty="0"/>
              <a:t>Two-level </a:t>
            </a:r>
            <a:r>
              <a:rPr lang="en-US" sz="1600" dirty="0" err="1"/>
              <a:t>Strassen</a:t>
            </a:r>
            <a:r>
              <a:rPr lang="en-US" sz="1600" dirty="0"/>
              <a:t> (</a:t>
            </a:r>
            <a:r>
              <a:rPr lang="en-US" sz="1600" dirty="0">
                <a:solidFill>
                  <a:srgbClr val="FF0000"/>
                </a:solidFill>
              </a:rPr>
              <a:t>1+30.6% </a:t>
            </a:r>
            <a:r>
              <a:rPr lang="en-US" sz="1600" dirty="0"/>
              <a:t>speedup)</a:t>
            </a:r>
          </a:p>
          <a:p>
            <a:pPr lvl="1"/>
            <a:r>
              <a:rPr lang="en-US" sz="1400" dirty="0"/>
              <a:t>64 multiplications → 49 multiplications;</a:t>
            </a:r>
          </a:p>
          <a:p>
            <a:r>
              <a:rPr lang="en-US" sz="1600" i="1" dirty="0"/>
              <a:t>d</a:t>
            </a:r>
            <a:r>
              <a:rPr lang="en-US" sz="1600" dirty="0"/>
              <a:t>-level </a:t>
            </a:r>
            <a:r>
              <a:rPr lang="en-US" sz="1600" dirty="0" err="1"/>
              <a:t>Strassen</a:t>
            </a:r>
            <a:r>
              <a:rPr lang="en-US" sz="1600" dirty="0"/>
              <a:t> (</a:t>
            </a:r>
            <a:r>
              <a:rPr lang="en-US" sz="1600" i="1" dirty="0">
                <a:solidFill>
                  <a:srgbClr val="FF0000"/>
                </a:solidFill>
              </a:rPr>
              <a:t>n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  <a:r>
              <a:rPr lang="en-US" sz="1600" dirty="0">
                <a:solidFill>
                  <a:srgbClr val="FF0000"/>
                </a:solidFill>
              </a:rPr>
              <a:t>/</a:t>
            </a:r>
            <a:r>
              <a:rPr lang="en-US" sz="1600" i="1" dirty="0">
                <a:solidFill>
                  <a:srgbClr val="FF0000"/>
                </a:solidFill>
              </a:rPr>
              <a:t>n</a:t>
            </a:r>
            <a:r>
              <a:rPr lang="en-US" sz="1600" baseline="30000" dirty="0">
                <a:solidFill>
                  <a:srgbClr val="FF0000"/>
                </a:solidFill>
              </a:rPr>
              <a:t>2.803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speedup)</a:t>
            </a:r>
          </a:p>
          <a:p>
            <a:pPr lvl="1"/>
            <a:r>
              <a:rPr lang="en-US" sz="1400" dirty="0"/>
              <a:t>8</a:t>
            </a:r>
            <a:r>
              <a:rPr lang="en-US" sz="1400" i="1" baseline="30000" dirty="0"/>
              <a:t>d</a:t>
            </a:r>
            <a:r>
              <a:rPr lang="en-US" sz="1400" dirty="0"/>
              <a:t>  multiplications → 7</a:t>
            </a:r>
            <a:r>
              <a:rPr lang="en-US" sz="1400" i="1" baseline="30000" dirty="0"/>
              <a:t>d</a:t>
            </a:r>
            <a:r>
              <a:rPr lang="en-US" sz="1400" dirty="0"/>
              <a:t> multiplications;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81" y="2554224"/>
            <a:ext cx="7132320" cy="4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9043096" y="2014810"/>
            <a:ext cx="24863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9043096" y="3634265"/>
            <a:ext cx="24863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81654" y="2014813"/>
            <a:ext cx="0" cy="1619455"/>
          </a:xfrm>
          <a:prstGeom prst="line">
            <a:avLst/>
          </a:prstGeom>
          <a:ln w="12700" cmpd="sng">
            <a:solidFill>
              <a:srgbClr val="FF0000"/>
            </a:solidFill>
            <a:headEnd type="arrow" w="sm" len="med"/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102567" y="2698976"/>
            <a:ext cx="203759" cy="30472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978299" y="2726706"/>
            <a:ext cx="707562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26.0%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051471" y="2752876"/>
            <a:ext cx="838149" cy="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043093" y="3648863"/>
            <a:ext cx="846527" cy="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776610" y="2752879"/>
            <a:ext cx="0" cy="881389"/>
          </a:xfrm>
          <a:prstGeom prst="line">
            <a:avLst/>
          </a:prstGeom>
          <a:ln w="12700" cmpd="sng">
            <a:solidFill>
              <a:srgbClr val="0000FF"/>
            </a:solidFill>
            <a:headEnd type="arrow" w="sm" len="med"/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685864" y="3036187"/>
            <a:ext cx="203759" cy="30472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504299" y="3042020"/>
            <a:ext cx="633475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13.1%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923594" y="5953000"/>
            <a:ext cx="6456868" cy="1630265"/>
          </a:xfrm>
          <a:prstGeom prst="rect">
            <a:avLst/>
          </a:prstGeom>
        </p:spPr>
        <p:txBody>
          <a:bodyPr lIns="91420" tIns="45710" rIns="91420" bIns="4571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One-level </a:t>
            </a:r>
            <a:r>
              <a:rPr lang="en-US" sz="1800" dirty="0" err="1"/>
              <a:t>Strassen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FF0000"/>
                </a:solidFill>
              </a:rPr>
              <a:t>1+14.3% </a:t>
            </a:r>
            <a:r>
              <a:rPr lang="en-US" sz="1800" dirty="0"/>
              <a:t>speedup)</a:t>
            </a:r>
          </a:p>
          <a:p>
            <a:pPr lvl="1"/>
            <a:r>
              <a:rPr lang="en-US" sz="1600" dirty="0"/>
              <a:t>8 multiplications → 7 multiplications;</a:t>
            </a:r>
          </a:p>
          <a:p>
            <a:r>
              <a:rPr lang="en-US" sz="1800" dirty="0"/>
              <a:t>Two-level </a:t>
            </a:r>
            <a:r>
              <a:rPr lang="en-US" sz="1800" dirty="0" err="1"/>
              <a:t>Strassen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FF0000"/>
                </a:solidFill>
              </a:rPr>
              <a:t>1+30.6% </a:t>
            </a:r>
            <a:r>
              <a:rPr lang="en-US" sz="1800" dirty="0"/>
              <a:t>speedup)</a:t>
            </a:r>
          </a:p>
          <a:p>
            <a:pPr lvl="1"/>
            <a:r>
              <a:rPr lang="en-US" sz="1600" dirty="0"/>
              <a:t>64 multiplications → 49 multiplications;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1978186" y="5593420"/>
            <a:ext cx="514594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Theoretical Speedup over DGEMM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8303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41" y="1188521"/>
            <a:ext cx="6323511" cy="5302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</a:t>
            </a:r>
            <a:r>
              <a:rPr lang="en-US" dirty="0" smtClean="0"/>
              <a:t>oth one-level and two-level</a:t>
            </a:r>
          </a:p>
          <a:p>
            <a:pPr lvl="1"/>
            <a:r>
              <a:rPr lang="en-US" dirty="0" smtClean="0"/>
              <a:t>For small square matrices, </a:t>
            </a:r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outperforms </a:t>
            </a:r>
            <a:r>
              <a:rPr lang="en-US" b="1" dirty="0" smtClean="0"/>
              <a:t>AB </a:t>
            </a:r>
            <a:r>
              <a:rPr lang="en-US" b="1" dirty="0" err="1" smtClean="0"/>
              <a:t>Strassen</a:t>
            </a:r>
            <a:endParaRPr lang="en-US" b="1" dirty="0" smtClean="0"/>
          </a:p>
          <a:p>
            <a:pPr lvl="1"/>
            <a:r>
              <a:rPr lang="en-US" dirty="0" smtClean="0"/>
              <a:t>For larger square matrices, this trend reverses</a:t>
            </a:r>
            <a:endParaRPr lang="en-US" dirty="0"/>
          </a:p>
          <a:p>
            <a:r>
              <a:rPr lang="en-US" dirty="0" smtClean="0"/>
              <a:t>Reason</a:t>
            </a:r>
          </a:p>
          <a:p>
            <a:pPr lvl="1"/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avoids storing M (M resides in the register)</a:t>
            </a:r>
          </a:p>
          <a:p>
            <a:pPr lvl="1"/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increases the number of times </a:t>
            </a:r>
            <a:r>
              <a:rPr lang="en-US" altLang="zh-CN" dirty="0"/>
              <a:t>for</a:t>
            </a:r>
            <a:r>
              <a:rPr lang="en-US" dirty="0" smtClean="0"/>
              <a:t> updating </a:t>
            </a:r>
            <a:r>
              <a:rPr lang="en-US" dirty="0" err="1" smtClean="0"/>
              <a:t>submatrices</a:t>
            </a:r>
            <a:r>
              <a:rPr lang="en-US" dirty="0" smtClean="0"/>
              <a:t> of </a:t>
            </a:r>
            <a:r>
              <a:rPr lang="en-US" i="1" dirty="0" smtClean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53648" y="3777976"/>
            <a:ext cx="184626" cy="446256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creen Shot 2016-04-13 at 9.32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5"/>
          <a:stretch/>
        </p:blipFill>
        <p:spPr>
          <a:xfrm>
            <a:off x="6727894" y="1211168"/>
            <a:ext cx="3113759" cy="602617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13" y="4809487"/>
            <a:ext cx="381753" cy="38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50" y="5988219"/>
            <a:ext cx="386363" cy="3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0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4825" y="6275346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9839" y="64354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62049" y="6359257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262049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277163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272578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30796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355230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40214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447575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49448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53945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58637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68019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3327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978933" y="6359260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2258749" y="6544926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176224" y="6364376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64609" y="6571728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78927" y="6405978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254650" y="6148104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25407" y="603268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36" name="Group 35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38" name="Bent Arrow 37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ent Arrow 38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0" name="Straight Arrow Connector 4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4" name="Straight Arrow Connector 6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8" name="Straight Arrow Connector 7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94" name="Rectangle 9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9" name="Straight Connector 98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ight Brace 111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4" name="Right Brace 113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117" name="Rounded Rectangle 116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6" name="Right Brace 255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" name="TextBox 25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" name="Right Brace 25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0" name="TextBox 259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2" name="Rounded Rectangle 261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6" name="Rectangle 265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67" name="Group 266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68" name="Rectangle 267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72" name="Straight Arrow Connector 27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6" name="Straight Arrow Connector 28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00" name="Straight Arrow Connector 29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Right Brace 312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4" name="Right Brace 313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5" name="TextBox 314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16" name="Group 315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317" name="TextBox 316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320" name="TextBox 31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22" name="Bent Arrow 321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322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324" name="Rounded Rectangle 32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26" name="TextBox 325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27" name="Rectangle 326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4" name="Right Brace 333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Right Brace 337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40" name="Rectangle 339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1" name="TextBox 340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42" name="Rectangle 341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43" name="Group 342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344" name="TextBox 343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48" name="U-Turn Arrow 347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350" name="Rounded Rectangle 34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53" name="Right Brace 352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4" name="TextBox 353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356" name="Rectangle 35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8" name="Right Brace 367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9" name="TextBox 368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1" name="TextBox 370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3" name="Right Brace 37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4" name="Right Brace 37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5" name="TextBox 37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78" name="Group 377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80" name="Rectangle 379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3" name="Straight Connector 382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5" name="TextBox 384"/>
              <p:cNvSpPr txBox="1"/>
              <p:nvPr/>
            </p:nvSpPr>
            <p:spPr>
              <a:xfrm>
                <a:off x="4140707" y="2489765"/>
                <a:ext cx="2756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9" name="TextBox 378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9" name="TextBox 38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1" name="Rectangle 390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2" name="TextBox 391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93" name="Rounded Rectangle 392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4" name="TextBox 393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8526320" y="6273123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7131333" y="643323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97" name="Rectangle 396"/>
          <p:cNvSpPr>
            <a:spLocks/>
          </p:cNvSpPr>
          <p:nvPr/>
        </p:nvSpPr>
        <p:spPr>
          <a:xfrm>
            <a:off x="7623544" y="6357034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>
            <a:spLocks/>
          </p:cNvSpPr>
          <p:nvPr/>
        </p:nvSpPr>
        <p:spPr>
          <a:xfrm>
            <a:off x="7623547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>
            <a:spLocks/>
          </p:cNvSpPr>
          <p:nvPr/>
        </p:nvSpPr>
        <p:spPr>
          <a:xfrm>
            <a:off x="8133134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>
            <a:spLocks/>
          </p:cNvSpPr>
          <p:nvPr/>
        </p:nvSpPr>
        <p:spPr>
          <a:xfrm>
            <a:off x="808728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>
            <a:spLocks/>
          </p:cNvSpPr>
          <p:nvPr/>
        </p:nvSpPr>
        <p:spPr>
          <a:xfrm>
            <a:off x="766946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>
            <a:spLocks/>
          </p:cNvSpPr>
          <p:nvPr/>
        </p:nvSpPr>
        <p:spPr>
          <a:xfrm>
            <a:off x="7716728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>
            <a:spLocks/>
          </p:cNvSpPr>
          <p:nvPr/>
        </p:nvSpPr>
        <p:spPr>
          <a:xfrm>
            <a:off x="776363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>
            <a:spLocks/>
          </p:cNvSpPr>
          <p:nvPr/>
        </p:nvSpPr>
        <p:spPr>
          <a:xfrm>
            <a:off x="780907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>
            <a:spLocks/>
          </p:cNvSpPr>
          <p:nvPr/>
        </p:nvSpPr>
        <p:spPr>
          <a:xfrm>
            <a:off x="785598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>
            <a:spLocks/>
          </p:cNvSpPr>
          <p:nvPr/>
        </p:nvSpPr>
        <p:spPr>
          <a:xfrm>
            <a:off x="790095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7" name="Rectangle 406"/>
          <p:cNvSpPr>
            <a:spLocks/>
          </p:cNvSpPr>
          <p:nvPr/>
        </p:nvSpPr>
        <p:spPr>
          <a:xfrm>
            <a:off x="794786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8" name="Rectangle 407"/>
          <p:cNvSpPr>
            <a:spLocks/>
          </p:cNvSpPr>
          <p:nvPr/>
        </p:nvSpPr>
        <p:spPr>
          <a:xfrm>
            <a:off x="804168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>
            <a:spLocks/>
          </p:cNvSpPr>
          <p:nvPr/>
        </p:nvSpPr>
        <p:spPr>
          <a:xfrm>
            <a:off x="799477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0" name="Rectangle 409"/>
          <p:cNvSpPr>
            <a:spLocks/>
          </p:cNvSpPr>
          <p:nvPr/>
        </p:nvSpPr>
        <p:spPr>
          <a:xfrm>
            <a:off x="8340430" y="6357037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1" name="Right Brace 410"/>
          <p:cNvSpPr/>
          <p:nvPr/>
        </p:nvSpPr>
        <p:spPr>
          <a:xfrm rot="5400000">
            <a:off x="7620241" y="6542703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2" name="Right Brace 411"/>
          <p:cNvSpPr/>
          <p:nvPr/>
        </p:nvSpPr>
        <p:spPr>
          <a:xfrm>
            <a:off x="8537719" y="6362153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3" name="TextBox 412"/>
          <p:cNvSpPr txBox="1"/>
          <p:nvPr/>
        </p:nvSpPr>
        <p:spPr>
          <a:xfrm>
            <a:off x="7526104" y="6569505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8340422" y="6403755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415" name="Rectangle 414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25" name="Rounded Rectangle 424"/>
          <p:cNvSpPr/>
          <p:nvPr/>
        </p:nvSpPr>
        <p:spPr>
          <a:xfrm>
            <a:off x="5616145" y="6145881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26" name="TextBox 425"/>
          <p:cNvSpPr txBox="1"/>
          <p:nvPr/>
        </p:nvSpPr>
        <p:spPr>
          <a:xfrm>
            <a:off x="7386899" y="603046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427" name="Right Brace 426"/>
          <p:cNvSpPr/>
          <p:nvPr/>
        </p:nvSpPr>
        <p:spPr>
          <a:xfrm rot="10800000">
            <a:off x="6852833" y="5466644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8" name="TextBox 427"/>
          <p:cNvSpPr txBox="1"/>
          <p:nvPr/>
        </p:nvSpPr>
        <p:spPr>
          <a:xfrm>
            <a:off x="6604207" y="542827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29" name="Rectangle 428"/>
          <p:cNvSpPr>
            <a:spLocks/>
          </p:cNvSpPr>
          <p:nvPr/>
        </p:nvSpPr>
        <p:spPr>
          <a:xfrm>
            <a:off x="7624377" y="5460296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>
            <a:spLocks/>
          </p:cNvSpPr>
          <p:nvPr/>
        </p:nvSpPr>
        <p:spPr>
          <a:xfrm>
            <a:off x="7624377" y="5460196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>
            <a:spLocks/>
          </p:cNvSpPr>
          <p:nvPr/>
        </p:nvSpPr>
        <p:spPr>
          <a:xfrm>
            <a:off x="7624377" y="5612600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>
            <a:spLocks/>
          </p:cNvSpPr>
          <p:nvPr/>
        </p:nvSpPr>
        <p:spPr>
          <a:xfrm>
            <a:off x="7624380" y="5765000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33" name="Group 432"/>
          <p:cNvGrpSpPr/>
          <p:nvPr/>
        </p:nvGrpSpPr>
        <p:grpSpPr>
          <a:xfrm>
            <a:off x="7665690" y="548029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34" name="Straight Arrow Connector 43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7" name="Group 446"/>
          <p:cNvGrpSpPr/>
          <p:nvPr/>
        </p:nvGrpSpPr>
        <p:grpSpPr>
          <a:xfrm>
            <a:off x="7665690" y="56386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48" name="Straight Arrow Connector 44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Group 460"/>
          <p:cNvGrpSpPr/>
          <p:nvPr/>
        </p:nvGrpSpPr>
        <p:grpSpPr>
          <a:xfrm>
            <a:off x="7665690" y="5785098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62" name="Straight Arrow Connector 46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5" name="TextBox 474"/>
          <p:cNvSpPr txBox="1"/>
          <p:nvPr/>
        </p:nvSpPr>
        <p:spPr>
          <a:xfrm>
            <a:off x="7175067" y="549768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76" name="Rectangle 475"/>
          <p:cNvSpPr/>
          <p:nvPr/>
        </p:nvSpPr>
        <p:spPr>
          <a:xfrm>
            <a:off x="8338467" y="5453602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477" name="Group 476"/>
          <p:cNvGrpSpPr/>
          <p:nvPr/>
        </p:nvGrpSpPr>
        <p:grpSpPr>
          <a:xfrm>
            <a:off x="6933745" y="5461435"/>
            <a:ext cx="171773" cy="457204"/>
            <a:chOff x="2505575" y="6916545"/>
            <a:chExt cx="171773" cy="457204"/>
          </a:xfrm>
        </p:grpSpPr>
        <p:sp>
          <p:nvSpPr>
            <p:cNvPr id="478" name="Rectangle 477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8369487" y="5493662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483" name="Straight Connector 482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6" name="Right Brace 495"/>
          <p:cNvSpPr/>
          <p:nvPr/>
        </p:nvSpPr>
        <p:spPr>
          <a:xfrm rot="16200000">
            <a:off x="6993813" y="5327327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97" name="TextBox 496"/>
          <p:cNvSpPr txBox="1"/>
          <p:nvPr/>
        </p:nvSpPr>
        <p:spPr>
          <a:xfrm>
            <a:off x="6875487" y="519417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98" name="Right Brace 497"/>
          <p:cNvSpPr/>
          <p:nvPr/>
        </p:nvSpPr>
        <p:spPr>
          <a:xfrm>
            <a:off x="8547006" y="5458425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99" name="TextBox 498"/>
          <p:cNvSpPr txBox="1"/>
          <p:nvPr/>
        </p:nvSpPr>
        <p:spPr>
          <a:xfrm>
            <a:off x="8540645" y="56110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500" name="Group 499"/>
          <p:cNvGrpSpPr/>
          <p:nvPr/>
        </p:nvGrpSpPr>
        <p:grpSpPr>
          <a:xfrm>
            <a:off x="5574871" y="5092256"/>
            <a:ext cx="4288536" cy="1944217"/>
            <a:chOff x="197259" y="4433903"/>
            <a:chExt cx="4288536" cy="1944216"/>
          </a:xfrm>
        </p:grpSpPr>
        <p:sp>
          <p:nvSpPr>
            <p:cNvPr id="501" name="Rounded Rectangle 500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7086145" y="5613835"/>
            <a:ext cx="171773" cy="457204"/>
            <a:chOff x="2505575" y="6916545"/>
            <a:chExt cx="171773" cy="457204"/>
          </a:xfrm>
        </p:grpSpPr>
        <p:sp>
          <p:nvSpPr>
            <p:cNvPr id="504" name="Rectangle 50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5622153" y="5495821"/>
            <a:ext cx="1414037" cy="988743"/>
            <a:chOff x="1193983" y="6950927"/>
            <a:chExt cx="1414037" cy="988743"/>
          </a:xfrm>
        </p:grpSpPr>
        <p:grpSp>
          <p:nvGrpSpPr>
            <p:cNvPr id="509" name="Group 508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512" name="Bent Arrow 511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Bent Arrow 512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0" name="Bent Arrow 509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4" name="Rectangle 513"/>
          <p:cNvSpPr/>
          <p:nvPr/>
        </p:nvSpPr>
        <p:spPr>
          <a:xfrm>
            <a:off x="6718211" y="5875174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5" name="Rectangle 514"/>
          <p:cNvSpPr>
            <a:spLocks/>
          </p:cNvSpPr>
          <p:nvPr/>
        </p:nvSpPr>
        <p:spPr>
          <a:xfrm>
            <a:off x="6936771" y="6357034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16" name="Rectangle 515"/>
          <p:cNvSpPr/>
          <p:nvPr/>
        </p:nvSpPr>
        <p:spPr>
          <a:xfrm>
            <a:off x="6815047" y="6226011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7" name="TextBox 516"/>
          <p:cNvSpPr txBox="1"/>
          <p:nvPr/>
        </p:nvSpPr>
        <p:spPr>
          <a:xfrm>
            <a:off x="5910608" y="65865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518" name="Rectangle 517"/>
          <p:cNvSpPr/>
          <p:nvPr/>
        </p:nvSpPr>
        <p:spPr>
          <a:xfrm>
            <a:off x="5797887" y="679097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9" name="TextBox 518"/>
          <p:cNvSpPr txBox="1"/>
          <p:nvPr/>
        </p:nvSpPr>
        <p:spPr>
          <a:xfrm>
            <a:off x="5911936" y="6711945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520" name="Rectangle 519"/>
          <p:cNvSpPr/>
          <p:nvPr/>
        </p:nvSpPr>
        <p:spPr>
          <a:xfrm>
            <a:off x="5797887" y="666295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21" name="Rectangle 520"/>
          <p:cNvSpPr/>
          <p:nvPr/>
        </p:nvSpPr>
        <p:spPr>
          <a:xfrm>
            <a:off x="5729738" y="44419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2" name="TextBox 521"/>
          <p:cNvSpPr txBox="1"/>
          <p:nvPr/>
        </p:nvSpPr>
        <p:spPr>
          <a:xfrm>
            <a:off x="7131704" y="451354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23" name="Rectangle 522"/>
          <p:cNvSpPr/>
          <p:nvPr/>
        </p:nvSpPr>
        <p:spPr>
          <a:xfrm>
            <a:off x="5730511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4" name="Rectangle 523"/>
          <p:cNvSpPr/>
          <p:nvPr/>
        </p:nvSpPr>
        <p:spPr>
          <a:xfrm>
            <a:off x="5902285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5" name="Rectangle 524"/>
          <p:cNvSpPr/>
          <p:nvPr/>
        </p:nvSpPr>
        <p:spPr>
          <a:xfrm>
            <a:off x="6074056" y="44440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/>
        </p:nvSpPr>
        <p:spPr>
          <a:xfrm>
            <a:off x="6245448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7" name="Rectangle 526"/>
          <p:cNvSpPr/>
          <p:nvPr/>
        </p:nvSpPr>
        <p:spPr>
          <a:xfrm>
            <a:off x="641722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8" name="Rectangle 527"/>
          <p:cNvSpPr/>
          <p:nvPr/>
        </p:nvSpPr>
        <p:spPr>
          <a:xfrm>
            <a:off x="6588994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/>
        </p:nvSpPr>
        <p:spPr>
          <a:xfrm>
            <a:off x="6760767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0" name="Rectangle 529"/>
          <p:cNvSpPr/>
          <p:nvPr/>
        </p:nvSpPr>
        <p:spPr>
          <a:xfrm>
            <a:off x="693254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1" name="Rectangle 530"/>
          <p:cNvSpPr/>
          <p:nvPr/>
        </p:nvSpPr>
        <p:spPr>
          <a:xfrm>
            <a:off x="8337964" y="4440000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/>
        </p:nvSpPr>
        <p:spPr>
          <a:xfrm>
            <a:off x="851023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3" name="Rectangle 532"/>
          <p:cNvSpPr/>
          <p:nvPr/>
        </p:nvSpPr>
        <p:spPr>
          <a:xfrm>
            <a:off x="868397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4" name="Rectangle 533"/>
          <p:cNvSpPr/>
          <p:nvPr/>
        </p:nvSpPr>
        <p:spPr>
          <a:xfrm>
            <a:off x="8857709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/>
        </p:nvSpPr>
        <p:spPr>
          <a:xfrm>
            <a:off x="9031445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6" name="Rectangle 535"/>
          <p:cNvSpPr/>
          <p:nvPr/>
        </p:nvSpPr>
        <p:spPr>
          <a:xfrm>
            <a:off x="9205181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7" name="Rectangle 536"/>
          <p:cNvSpPr/>
          <p:nvPr/>
        </p:nvSpPr>
        <p:spPr>
          <a:xfrm>
            <a:off x="937891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/>
        </p:nvSpPr>
        <p:spPr>
          <a:xfrm>
            <a:off x="955084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9" name="Rectangle 538"/>
          <p:cNvSpPr/>
          <p:nvPr/>
        </p:nvSpPr>
        <p:spPr>
          <a:xfrm>
            <a:off x="8338467" y="444000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540" name="Group 539"/>
          <p:cNvGrpSpPr/>
          <p:nvPr/>
        </p:nvGrpSpPr>
        <p:grpSpPr>
          <a:xfrm>
            <a:off x="8369489" y="4478682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541" name="Group 540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40" name="Straight Connector 63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2" name="Group 541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27" name="Straight Connector 62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3" name="Group 542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14" name="Straight Connector 61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4" name="Group 543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01" name="Straight Connector 60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Arrow Connector 61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5" name="Group 544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88" name="Straight Connector 58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6" name="Group 545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75" name="Straight Connector 57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Group 546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62" name="Straight Connector 56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8" name="Group 547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49" name="Straight Connector 54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Arrow Connector 56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3" name="TextBox 652"/>
          <p:cNvSpPr txBox="1"/>
          <p:nvPr/>
        </p:nvSpPr>
        <p:spPr>
          <a:xfrm>
            <a:off x="5670637" y="4172276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654" name="Right Brace 653"/>
          <p:cNvSpPr/>
          <p:nvPr/>
        </p:nvSpPr>
        <p:spPr>
          <a:xfrm rot="16200000">
            <a:off x="5789943" y="4298471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5" name="TextBox 654"/>
          <p:cNvSpPr txBox="1"/>
          <p:nvPr/>
        </p:nvSpPr>
        <p:spPr>
          <a:xfrm>
            <a:off x="8278594" y="417490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656" name="Right Brace 655"/>
          <p:cNvSpPr/>
          <p:nvPr/>
        </p:nvSpPr>
        <p:spPr>
          <a:xfrm rot="16200000">
            <a:off x="8397899" y="4301103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657" name="Group 656"/>
          <p:cNvGrpSpPr/>
          <p:nvPr/>
        </p:nvGrpSpPr>
        <p:grpSpPr>
          <a:xfrm>
            <a:off x="8885173" y="4118662"/>
            <a:ext cx="328530" cy="327936"/>
            <a:chOff x="3769977" y="3815082"/>
            <a:chExt cx="328530" cy="327936"/>
          </a:xfrm>
        </p:grpSpPr>
        <p:sp>
          <p:nvSpPr>
            <p:cNvPr id="658" name="TextBox 657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659" name="TextBox 658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660" name="Rounded Rectangle 659"/>
          <p:cNvSpPr/>
          <p:nvPr/>
        </p:nvSpPr>
        <p:spPr>
          <a:xfrm>
            <a:off x="5531502" y="4157737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1" name="TextBox 660"/>
          <p:cNvSpPr txBox="1"/>
          <p:nvPr/>
        </p:nvSpPr>
        <p:spPr>
          <a:xfrm>
            <a:off x="6170318" y="4039993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662" name="Rectangle 661"/>
          <p:cNvSpPr/>
          <p:nvPr/>
        </p:nvSpPr>
        <p:spPr>
          <a:xfrm>
            <a:off x="5882140" y="45943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3" name="Rectangle 662"/>
          <p:cNvSpPr/>
          <p:nvPr/>
        </p:nvSpPr>
        <p:spPr>
          <a:xfrm>
            <a:off x="5882912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4" name="Rectangle 663"/>
          <p:cNvSpPr/>
          <p:nvPr/>
        </p:nvSpPr>
        <p:spPr>
          <a:xfrm>
            <a:off x="605468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5" name="Rectangle 664"/>
          <p:cNvSpPr/>
          <p:nvPr/>
        </p:nvSpPr>
        <p:spPr>
          <a:xfrm>
            <a:off x="6226456" y="45964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6" name="Rectangle 665"/>
          <p:cNvSpPr/>
          <p:nvPr/>
        </p:nvSpPr>
        <p:spPr>
          <a:xfrm>
            <a:off x="6397848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7" name="Rectangle 666"/>
          <p:cNvSpPr/>
          <p:nvPr/>
        </p:nvSpPr>
        <p:spPr>
          <a:xfrm>
            <a:off x="6569621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8" name="Rectangle 667"/>
          <p:cNvSpPr/>
          <p:nvPr/>
        </p:nvSpPr>
        <p:spPr>
          <a:xfrm>
            <a:off x="674139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9" name="Rectangle 668"/>
          <p:cNvSpPr/>
          <p:nvPr/>
        </p:nvSpPr>
        <p:spPr>
          <a:xfrm>
            <a:off x="6913166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0" name="Rectangle 669"/>
          <p:cNvSpPr/>
          <p:nvPr/>
        </p:nvSpPr>
        <p:spPr>
          <a:xfrm>
            <a:off x="7084940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1" name="TextBox 670"/>
          <p:cNvSpPr txBox="1"/>
          <p:nvPr/>
        </p:nvSpPr>
        <p:spPr>
          <a:xfrm>
            <a:off x="5634631" y="485986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2" name="TextBox 671"/>
          <p:cNvSpPr txBox="1"/>
          <p:nvPr/>
        </p:nvSpPr>
        <p:spPr>
          <a:xfrm>
            <a:off x="5497860" y="4406573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3" name="Group 672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674" name="Rounded Rectangle 67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675" name="TextBox 67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676" name="TextBox 675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77" name="Rectangle 676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8" name="Rectangle 677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9" name="Rectangle 678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0" name="Rectangle 679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1" name="Rectangle 680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2" name="Rectangle 681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3" name="Rectangle 682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4" name="Right Brace 683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85" name="TextBox 684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86" name="TextBox 685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8" name="Rectangle 687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9" name="Rectangle 688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0" name="Rectangle 689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1" name="Rectangle 690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2" name="Rectangle 691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3" name="Rectangle 692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4" name="Rectangle 693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5" name="Right Brace 694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96" name="TextBox 695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97" name="TextBox 696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8" name="TextBox 697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9" name="Bent Arrow 698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0" name="Bent Arrow 699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1" name="Rectangle 700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702" name="Group 701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703" name="Rectangle 702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6" name="Group 705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07" name="Straight Arrow Connector 70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Connector 71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Straight Connector 71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0" name="Group 719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21" name="Straight Arrow Connector 72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Straight Connector 72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Connector 72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Connector 72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Connector 72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Connector 72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Connector 72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Connector 72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Connector 72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Connector 73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Connector 73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Connector 73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4" name="Group 733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35" name="Straight Arrow Connector 73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Straight Connector 73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Connector 73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Straight Connector 73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Straight Connector 73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Straight Connector 73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Connector 74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Connector 74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Connector 74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Connector 74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Connector 74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Connector 74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Connector 74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8" name="Right Brace 747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49" name="Right Brace 748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750" name="Group 749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751" name="TextBox 750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752" name="TextBox 751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753" name="TextBox 752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54" name="TextBox 753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755" name="Rectangle 754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56" name="TextBox 755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757" name="TextBox 756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58" name="TextBox 757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759" name="Group 758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760" name="Rounded Rectangle 75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1" name="TextBox 76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762" name="TextBox 761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763" name="Right Brace 762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64" name="TextBox 763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765" name="Group 764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766" name="Rectangle 76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5" name="TextBox 774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TextBox 775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TextBox 77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8" name="Right Brace 777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79" name="TextBox 778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780" name="Group 779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781" name="Rectangle 780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3" name="Rectangle 792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94" name="U-Turn Arrow 793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5" name="TextBox 794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796" name="TextBox 795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797" name="U-Turn Arrow 796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8" name="Rectangle 797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99" name="TextBox 798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800" name="TextBox 799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01" name="TextBox 800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802" name="TextBox 801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03" name="Right Brace 802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04" name="Right Brace 803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05" name="TextBox 804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06" name="TextBox 805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807" name="Group 806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808" name="Rounded Rectangle 807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09" name="TextBox 808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810" name="Group 809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811" name="Group 81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813" name="Rectangle 81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extBox 813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6" name="Straight Connector 81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8" name="TextBox 817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0" name="Straight Connector 81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2" name="TextBox 81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823" name="Group 822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825" name="Rectangle 824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TextBox 825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8" name="Straight Connector 827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0" name="TextBox 829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2" name="Straight Connector 831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4" name="TextBox 823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34" name="TextBox 833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35" name="TextBox 834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36" name="Rectangle 835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37" name="TextBox 836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840" name="Oval 839"/>
          <p:cNvSpPr/>
          <p:nvPr/>
        </p:nvSpPr>
        <p:spPr>
          <a:xfrm>
            <a:off x="6665695" y="5209895"/>
            <a:ext cx="709018" cy="1443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41" y="1188521"/>
            <a:ext cx="6323511" cy="5302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</a:t>
            </a:r>
            <a:r>
              <a:rPr lang="en-US" dirty="0" smtClean="0"/>
              <a:t>oth one-level and two-level</a:t>
            </a:r>
          </a:p>
          <a:p>
            <a:pPr lvl="1"/>
            <a:r>
              <a:rPr lang="en-US" dirty="0" smtClean="0"/>
              <a:t>For small square matrices, </a:t>
            </a:r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outperforms </a:t>
            </a:r>
            <a:r>
              <a:rPr lang="en-US" b="1" dirty="0" smtClean="0"/>
              <a:t>AB </a:t>
            </a:r>
            <a:r>
              <a:rPr lang="en-US" b="1" dirty="0" err="1" smtClean="0"/>
              <a:t>Strassen</a:t>
            </a:r>
            <a:endParaRPr lang="en-US" b="1" dirty="0" smtClean="0"/>
          </a:p>
          <a:p>
            <a:pPr lvl="1"/>
            <a:r>
              <a:rPr lang="en-US" dirty="0" smtClean="0"/>
              <a:t>For larger square matrices, this trend reverses</a:t>
            </a:r>
            <a:endParaRPr lang="en-US" dirty="0"/>
          </a:p>
          <a:p>
            <a:r>
              <a:rPr lang="en-US" dirty="0" smtClean="0"/>
              <a:t>Reason</a:t>
            </a:r>
          </a:p>
          <a:p>
            <a:pPr lvl="1"/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avoids storing M (M resides in the register)</a:t>
            </a:r>
          </a:p>
          <a:p>
            <a:pPr lvl="1"/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increases the number of times </a:t>
            </a:r>
            <a:r>
              <a:rPr lang="en-US" altLang="zh-CN" dirty="0"/>
              <a:t>for</a:t>
            </a:r>
            <a:r>
              <a:rPr lang="en-US" dirty="0" smtClean="0"/>
              <a:t> updating </a:t>
            </a:r>
            <a:r>
              <a:rPr lang="en-US" dirty="0" err="1" smtClean="0"/>
              <a:t>submatrices</a:t>
            </a:r>
            <a:r>
              <a:rPr lang="en-US" dirty="0" smtClean="0"/>
              <a:t> of </a:t>
            </a:r>
            <a:r>
              <a:rPr lang="en-US" i="1" dirty="0" smtClean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53648" y="3777976"/>
            <a:ext cx="184626" cy="446256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creen Shot 2016-04-13 at 9.32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5"/>
          <a:stretch/>
        </p:blipFill>
        <p:spPr>
          <a:xfrm>
            <a:off x="6727894" y="1211168"/>
            <a:ext cx="3113759" cy="602617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13" y="4809487"/>
            <a:ext cx="381753" cy="38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50" y="5988219"/>
            <a:ext cx="386363" cy="3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8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341946"/>
            <a:ext cx="9052560" cy="4827694"/>
          </a:xfrm>
        </p:spPr>
        <p:txBody>
          <a:bodyPr/>
          <a:lstStyle/>
          <a:p>
            <a:r>
              <a:rPr lang="en-US" dirty="0" smtClean="0"/>
              <a:t>What is Rank-k update?</a:t>
            </a:r>
            <a:endParaRPr lang="en-US" dirty="0"/>
          </a:p>
        </p:txBody>
      </p:sp>
      <p:pic>
        <p:nvPicPr>
          <p:cNvPr id="10" name="Picture 9" descr="rank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500409"/>
            <a:ext cx="5959199" cy="187120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24184" y="1792261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i="1" dirty="0">
                <a:solidFill>
                  <a:srgbClr val="4AAA25"/>
                </a:solidFill>
                <a:latin typeface="Helvetica"/>
                <a:cs typeface="Helvetica"/>
              </a:rPr>
              <a:t>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42867" y="2500409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i="1" dirty="0">
                <a:solidFill>
                  <a:srgbClr val="4AAA25"/>
                </a:solidFill>
                <a:latin typeface="Helvetica"/>
                <a:cs typeface="Helvetica"/>
              </a:rPr>
              <a:t>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164768" y="2372713"/>
            <a:ext cx="1752139" cy="0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78663" y="1864455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i="1" dirty="0">
                <a:solidFill>
                  <a:srgbClr val="4AAA25"/>
                </a:solidFill>
                <a:latin typeface="Helvetica"/>
                <a:cs typeface="Helvetica"/>
              </a:rPr>
              <a:t>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59640" y="2797880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altLang="zh-CN" sz="2800" i="1" dirty="0">
                <a:solidFill>
                  <a:srgbClr val="4AAA25"/>
                </a:solidFill>
                <a:latin typeface="Helvetica"/>
                <a:cs typeface="Helvetica"/>
              </a:rPr>
              <a:t>m</a:t>
            </a:r>
            <a:endParaRPr lang="en-US" sz="2800" i="1" dirty="0">
              <a:solidFill>
                <a:srgbClr val="4AAA25"/>
              </a:solidFill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5155942" y="2389390"/>
            <a:ext cx="548823" cy="0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237387" y="2989137"/>
            <a:ext cx="1752139" cy="0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43319" y="2539040"/>
            <a:ext cx="0" cy="1691769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47551" y="2590130"/>
            <a:ext cx="0" cy="1691769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91168" y="3211893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altLang="zh-CN" sz="2800" i="1" dirty="0">
                <a:solidFill>
                  <a:srgbClr val="4AAA25"/>
                </a:solidFill>
                <a:latin typeface="Helvetica"/>
                <a:cs typeface="Helvetica"/>
              </a:rPr>
              <a:t>m</a:t>
            </a:r>
            <a:endParaRPr lang="en-US" sz="2800" i="1" dirty="0">
              <a:solidFill>
                <a:srgbClr val="4AAA25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051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4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5-06 at 8.39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1" y="1977968"/>
            <a:ext cx="3226894" cy="52277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341946"/>
            <a:ext cx="9052560" cy="4827694"/>
          </a:xfrm>
        </p:spPr>
        <p:txBody>
          <a:bodyPr/>
          <a:lstStyle/>
          <a:p>
            <a:r>
              <a:rPr lang="en-US" dirty="0" smtClean="0"/>
              <a:t>Importance of Rank-k update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36264" y="2620264"/>
            <a:ext cx="1194173" cy="206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pic>
        <p:nvPicPr>
          <p:cNvPr id="11" name="Picture 10" descr="Screen Shot 2016-05-06 at 8.49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60" y="2259230"/>
            <a:ext cx="3576472" cy="494649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71609" y="5655256"/>
            <a:ext cx="1414007" cy="206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74806" y="1977971"/>
            <a:ext cx="3145702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Helvetica"/>
                <a:cs typeface="Helvetica"/>
              </a:rPr>
              <a:t>Blocked LU with partial pivoting (</a:t>
            </a:r>
            <a:r>
              <a:rPr lang="en-US" sz="1200" b="1" dirty="0" err="1">
                <a:solidFill>
                  <a:srgbClr val="008000"/>
                </a:solidFill>
                <a:latin typeface="Helvetica"/>
                <a:cs typeface="Helvetica"/>
              </a:rPr>
              <a:t>getrf</a:t>
            </a:r>
            <a:r>
              <a:rPr lang="en-US" sz="1200" dirty="0">
                <a:solidFill>
                  <a:srgbClr val="008000"/>
                </a:solidFill>
                <a:latin typeface="Helvetica"/>
                <a:cs typeface="Helvetica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12031" y="4052314"/>
            <a:ext cx="1774166" cy="17717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12031" y="3685883"/>
            <a:ext cx="1774166" cy="3640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55270" y="4057200"/>
            <a:ext cx="356761" cy="176690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91210" y="3329120"/>
            <a:ext cx="2494987" cy="249498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491210" y="3329117"/>
            <a:ext cx="1399598" cy="1406560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855273" y="3685886"/>
            <a:ext cx="2130928" cy="213822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12031" y="4049950"/>
            <a:ext cx="1774166" cy="177415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55270" y="3685884"/>
            <a:ext cx="356761" cy="36406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26077" y="4809897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90811" y="3712102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56777" y="4699186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22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219059" y="5043454"/>
            <a:ext cx="767138" cy="780652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6" grpId="0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3" grpId="0"/>
      <p:bldP spid="24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341946"/>
            <a:ext cx="9052560" cy="4827694"/>
          </a:xfrm>
        </p:spPr>
        <p:txBody>
          <a:bodyPr/>
          <a:lstStyle/>
          <a:p>
            <a:r>
              <a:rPr lang="en-US" dirty="0" smtClean="0"/>
              <a:t>Importance of Rank-k update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212031" y="4052314"/>
            <a:ext cx="1774166" cy="17717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12031" y="3685883"/>
            <a:ext cx="1774166" cy="3640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55270" y="4057200"/>
            <a:ext cx="356761" cy="176690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91210" y="3329120"/>
            <a:ext cx="2494987" cy="249498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491210" y="3329117"/>
            <a:ext cx="1399598" cy="1406560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855273" y="3685886"/>
            <a:ext cx="2130928" cy="213822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12031" y="4049950"/>
            <a:ext cx="1774166" cy="177415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55270" y="3685884"/>
            <a:ext cx="356761" cy="36406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26077" y="4809897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90811" y="3712102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56777" y="4699186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22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219059" y="5043454"/>
            <a:ext cx="767138" cy="780652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51744" y="4597402"/>
            <a:ext cx="950686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+=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4738" y="4592685"/>
            <a:ext cx="950686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31068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557E-6 -3.81376E-6 L -0.4442 0.000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2249E-6 -5.81723E-7 L -0.39179 0.146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90" y="7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2249E-6 3.24723E-6 L -0.73528 0.000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err="1" smtClean="0"/>
              <a:t>Strassen’s</a:t>
            </a:r>
            <a:r>
              <a:rPr lang="en-US" dirty="0" smtClean="0"/>
              <a:t> Algorithm (</a:t>
            </a:r>
            <a:r>
              <a:rPr lang="en-US" dirty="0" smtClean="0">
                <a:solidFill>
                  <a:srgbClr val="FF0000"/>
                </a:solidFill>
              </a:rPr>
              <a:t>In practice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7" name="Picture 6" descr="str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" y="4163849"/>
            <a:ext cx="4090416" cy="27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 descr="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1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 descr="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039169" y="5746414"/>
            <a:ext cx="6387011" cy="4827694"/>
          </a:xfrm>
          <a:prstGeom prst="rect">
            <a:avLst/>
          </a:prstGeom>
        </p:spPr>
        <p:txBody>
          <a:bodyPr>
            <a:normAutofit/>
          </a:bodyPr>
          <a:lstStyle>
            <a:lvl1pPr marL="430952" indent="-430952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31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729" indent="-359127" algn="l" defTabSz="574603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506" indent="-287301" algn="l" defTabSz="574603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109" indent="-287301" algn="l" defTabSz="57460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5711" indent="-287301" algn="l" defTabSz="57460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314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4914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09518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4119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Reason:</a:t>
            </a:r>
          </a:p>
          <a:p>
            <a:pPr marL="574602" lvl="1" indent="0">
              <a:buNone/>
            </a:pPr>
            <a:r>
              <a:rPr lang="en-US" sz="1800" b="1" dirty="0" smtClean="0"/>
              <a:t>ABC </a:t>
            </a:r>
            <a:r>
              <a:rPr lang="en-US" sz="1800" b="1" dirty="0" err="1" smtClean="0"/>
              <a:t>Strassen</a:t>
            </a:r>
            <a:r>
              <a:rPr lang="en-US" sz="1800" dirty="0" smtClean="0"/>
              <a:t> avoids forming the temporary matrix </a:t>
            </a:r>
            <a:r>
              <a:rPr lang="en-US" sz="1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explicitly in the memory (</a:t>
            </a:r>
            <a:r>
              <a:rPr lang="en-US" sz="1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dirty="0" smtClean="0"/>
              <a:t> resides in register), especially important when m, n &gt;&gt; k.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44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Standard Matrix-matrix multiplication</a:t>
            </a:r>
          </a:p>
          <a:p>
            <a:r>
              <a:rPr lang="en-US" sz="3600" dirty="0" err="1" smtClean="0"/>
              <a:t>Strassen’s</a:t>
            </a:r>
            <a:r>
              <a:rPr lang="en-US" sz="3600" dirty="0" smtClean="0"/>
              <a:t> Algorithm Reloaded</a:t>
            </a:r>
          </a:p>
          <a:p>
            <a:r>
              <a:rPr lang="en-US" sz="3600" dirty="0" smtClean="0"/>
              <a:t>Theoretical Model and Analysis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Performance Experiments</a:t>
            </a:r>
          </a:p>
          <a:p>
            <a:r>
              <a:rPr lang="en-US" sz="3600" dirty="0" smtClean="0"/>
              <a:t>Conclusion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3099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5" y="2906841"/>
            <a:ext cx="905256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Single Node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79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5-08 at 4.45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64" y="889722"/>
            <a:ext cx="10058400" cy="6224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6619" y="581949"/>
            <a:ext cx="2396067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1 core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28459" y="607347"/>
            <a:ext cx="2396067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5 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2216" y="593707"/>
            <a:ext cx="2396067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10 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90145" y="1114423"/>
            <a:ext cx="400069" cy="2678071"/>
          </a:xfrm>
          <a:prstGeom prst="rect">
            <a:avLst/>
          </a:prstGeom>
          <a:noFill/>
        </p:spPr>
        <p:txBody>
          <a:bodyPr vert="vert270" wrap="square" lIns="91420" tIns="45710" rIns="91420" bIns="45710" rtlCol="0" anchor="t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Square Matrices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73208" y="4255550"/>
            <a:ext cx="400069" cy="2383142"/>
          </a:xfrm>
          <a:prstGeom prst="rect">
            <a:avLst/>
          </a:prstGeom>
          <a:noFill/>
        </p:spPr>
        <p:txBody>
          <a:bodyPr vert="vert270" wrap="square" lIns="91420" tIns="45710" rIns="91420" bIns="45710" rtlCol="0" anchor="t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Rank-k Update</a:t>
            </a:r>
          </a:p>
        </p:txBody>
      </p:sp>
    </p:spTree>
    <p:extLst>
      <p:ext uri="{BB962C8B-B14F-4D97-AF65-F5344CB8AC3E}">
        <p14:creationId xmlns:p14="http://schemas.microsoft.com/office/powerpoint/2010/main" val="287314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5" y="2906841"/>
            <a:ext cx="905256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Many-core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Intel® Xeon Phi™ coprocessor (KNC) 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88" y="2999866"/>
            <a:ext cx="2633712" cy="1555145"/>
          </a:xfrm>
          <a:prstGeom prst="rect">
            <a:avLst/>
          </a:prstGeom>
        </p:spPr>
      </p:pic>
      <p:pic>
        <p:nvPicPr>
          <p:cNvPr id="4" name="Picture 3" descr="Screen Shot 2016-09-16 at 8.15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63" y="1761615"/>
            <a:ext cx="5579237" cy="54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5" y="2906841"/>
            <a:ext cx="905256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Distributed Memory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mm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00"/>
          <a:stretch/>
        </p:blipFill>
        <p:spPr>
          <a:xfrm>
            <a:off x="1805001" y="148604"/>
            <a:ext cx="6571367" cy="1776901"/>
          </a:xfrm>
          <a:prstGeom prst="rect">
            <a:avLst/>
          </a:prstGeom>
        </p:spPr>
      </p:pic>
      <p:pic>
        <p:nvPicPr>
          <p:cNvPr id="15" name="Content Placeholder 14" descr="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>
            <a:fillRect/>
          </a:stretch>
        </p:blipFill>
        <p:spPr>
          <a:xfrm>
            <a:off x="2693991" y="2335216"/>
            <a:ext cx="4595812" cy="4694237"/>
          </a:xfrm>
        </p:spPr>
      </p:pic>
    </p:spTree>
    <p:extLst>
      <p:ext uri="{BB962C8B-B14F-4D97-AF65-F5344CB8AC3E}">
        <p14:creationId xmlns:p14="http://schemas.microsoft.com/office/powerpoint/2010/main" val="257851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err="1" smtClean="0"/>
              <a:t>Strassen’s</a:t>
            </a:r>
            <a:r>
              <a:rPr lang="en-US" dirty="0" smtClean="0"/>
              <a:t> Algorithm (</a:t>
            </a:r>
            <a:r>
              <a:rPr lang="en-US" dirty="0" smtClean="0">
                <a:solidFill>
                  <a:srgbClr val="FF0000"/>
                </a:solidFill>
              </a:rPr>
              <a:t>In practice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69667" y="981920"/>
            <a:ext cx="6011126" cy="2571961"/>
          </a:xfrm>
          <a:prstGeom prst="rect">
            <a:avLst/>
          </a:prstGeom>
        </p:spPr>
        <p:txBody>
          <a:bodyPr vert="horz" lIns="114919" tIns="57460" rIns="114919" bIns="57460" rtlCol="0">
            <a:normAutofit fontScale="92500"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One-level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0000"/>
                </a:solidFill>
              </a:rPr>
              <a:t>1+14.3% speedup</a:t>
            </a:r>
            <a:r>
              <a:rPr lang="en-US" sz="2400" dirty="0"/>
              <a:t>)</a:t>
            </a:r>
          </a:p>
          <a:p>
            <a:pPr lvl="1"/>
            <a:r>
              <a:rPr lang="en-US" sz="2100" dirty="0"/>
              <a:t>7 multiplications + </a:t>
            </a:r>
            <a:r>
              <a:rPr lang="en-US" sz="2100" dirty="0">
                <a:solidFill>
                  <a:srgbClr val="FF0000"/>
                </a:solidFill>
              </a:rPr>
              <a:t>22</a:t>
            </a:r>
            <a:r>
              <a:rPr lang="en-US" sz="2100" dirty="0"/>
              <a:t> additions;</a:t>
            </a:r>
          </a:p>
          <a:p>
            <a:r>
              <a:rPr lang="en-US" sz="2400" dirty="0"/>
              <a:t>Two-level </a:t>
            </a:r>
            <a:r>
              <a:rPr lang="en-US" sz="2400" dirty="0" err="1"/>
              <a:t>Strassen</a:t>
            </a:r>
            <a:r>
              <a:rPr lang="en-US" sz="2400" dirty="0"/>
              <a:t> (1+30.6% speedup)</a:t>
            </a:r>
          </a:p>
          <a:p>
            <a:pPr lvl="1"/>
            <a:r>
              <a:rPr lang="en-US" sz="2100" dirty="0"/>
              <a:t>49 multiplications + </a:t>
            </a:r>
            <a:r>
              <a:rPr lang="en-US" sz="2100" dirty="0">
                <a:solidFill>
                  <a:srgbClr val="FF0000"/>
                </a:solidFill>
              </a:rPr>
              <a:t>344</a:t>
            </a:r>
            <a:r>
              <a:rPr lang="en-US" sz="2100" dirty="0"/>
              <a:t> additions;</a:t>
            </a:r>
          </a:p>
          <a:p>
            <a:r>
              <a:rPr lang="en-US" sz="2400" i="1" dirty="0"/>
              <a:t>d</a:t>
            </a:r>
            <a:r>
              <a:rPr lang="en-US" sz="2400" dirty="0"/>
              <a:t>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i="1" dirty="0"/>
              <a:t>n</a:t>
            </a:r>
            <a:r>
              <a:rPr lang="en-US" sz="2400" baseline="30000" dirty="0"/>
              <a:t>3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  <a:r>
              <a:rPr lang="en-US" sz="2400" baseline="30000" dirty="0"/>
              <a:t>2.803</a:t>
            </a:r>
            <a:r>
              <a:rPr lang="en-US" sz="2400" dirty="0"/>
              <a:t> speedup)</a:t>
            </a:r>
          </a:p>
          <a:p>
            <a:pPr lvl="1"/>
            <a:r>
              <a:rPr lang="en-US" sz="2000" dirty="0"/>
              <a:t>Numerical unstable; Not achievable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326421" y="65935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014117" y="2547508"/>
            <a:ext cx="5526758" cy="129424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8" name="Left Brace 17"/>
          <p:cNvSpPr/>
          <p:nvPr/>
        </p:nvSpPr>
        <p:spPr>
          <a:xfrm rot="5400000">
            <a:off x="1431381" y="616893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0" name="Left Brace 19"/>
          <p:cNvSpPr/>
          <p:nvPr/>
        </p:nvSpPr>
        <p:spPr>
          <a:xfrm rot="5400000">
            <a:off x="1416882" y="96908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02502" y="101088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</a:p>
        </p:txBody>
      </p:sp>
      <p:sp>
        <p:nvSpPr>
          <p:cNvPr id="25" name="Left Brace 24"/>
          <p:cNvSpPr/>
          <p:nvPr/>
        </p:nvSpPr>
        <p:spPr>
          <a:xfrm rot="5400000">
            <a:off x="2303464" y="62315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6" name="Left Brace 25"/>
          <p:cNvSpPr/>
          <p:nvPr/>
        </p:nvSpPr>
        <p:spPr>
          <a:xfrm rot="5400000">
            <a:off x="1677080" y="126672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65486" y="1334602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87606" y="669937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</a:p>
        </p:txBody>
      </p:sp>
      <p:sp>
        <p:nvSpPr>
          <p:cNvPr id="31" name="Left Brace 30"/>
          <p:cNvSpPr/>
          <p:nvPr/>
        </p:nvSpPr>
        <p:spPr>
          <a:xfrm rot="5400000">
            <a:off x="1692953" y="1573747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568624" y="1629835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1408383" y="188329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284054" y="193938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</a:p>
        </p:txBody>
      </p:sp>
      <p:sp>
        <p:nvSpPr>
          <p:cNvPr id="35" name="Left Brace 34"/>
          <p:cNvSpPr/>
          <p:nvPr/>
        </p:nvSpPr>
        <p:spPr>
          <a:xfrm rot="5400000">
            <a:off x="1404080" y="2183053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279748" y="2239141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</a:p>
        </p:txBody>
      </p:sp>
      <p:sp>
        <p:nvSpPr>
          <p:cNvPr id="37" name="Left Brace 36"/>
          <p:cNvSpPr/>
          <p:nvPr/>
        </p:nvSpPr>
        <p:spPr>
          <a:xfrm rot="5400000">
            <a:off x="2243426" y="217617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119097" y="2232258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</a:p>
        </p:txBody>
      </p:sp>
      <p:sp>
        <p:nvSpPr>
          <p:cNvPr id="47" name="Left Brace 46"/>
          <p:cNvSpPr/>
          <p:nvPr/>
        </p:nvSpPr>
        <p:spPr>
          <a:xfrm rot="5400000">
            <a:off x="1407260" y="2491419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282928" y="2547507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</a:p>
        </p:txBody>
      </p:sp>
      <p:sp>
        <p:nvSpPr>
          <p:cNvPr id="49" name="Left Brace 48"/>
          <p:cNvSpPr/>
          <p:nvPr/>
        </p:nvSpPr>
        <p:spPr>
          <a:xfrm rot="5400000">
            <a:off x="2246606" y="248453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122277" y="2540624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</a:p>
        </p:txBody>
      </p:sp>
      <p:pic>
        <p:nvPicPr>
          <p:cNvPr id="27" name="Picture 26" descr="str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" y="4163849"/>
            <a:ext cx="4090416" cy="27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mm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00"/>
          <a:stretch/>
        </p:blipFill>
        <p:spPr>
          <a:xfrm>
            <a:off x="1805001" y="148604"/>
            <a:ext cx="6571367" cy="1776901"/>
          </a:xfrm>
          <a:prstGeom prst="rect">
            <a:avLst/>
          </a:prstGeom>
        </p:spPr>
      </p:pic>
      <p:pic>
        <p:nvPicPr>
          <p:cNvPr id="2" name="Content Placeholder 1" descr="3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>
            <a:fillRect/>
          </a:stretch>
        </p:blipFill>
        <p:spPr>
          <a:xfrm>
            <a:off x="2693991" y="2335216"/>
            <a:ext cx="4595812" cy="4694237"/>
          </a:xfrm>
        </p:spPr>
      </p:pic>
    </p:spTree>
    <p:extLst>
      <p:ext uri="{BB962C8B-B14F-4D97-AF65-F5344CB8AC3E}">
        <p14:creationId xmlns:p14="http://schemas.microsoft.com/office/powerpoint/2010/main" val="340800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mm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00"/>
          <a:stretch/>
        </p:blipFill>
        <p:spPr>
          <a:xfrm>
            <a:off x="1805001" y="148604"/>
            <a:ext cx="6571367" cy="1776901"/>
          </a:xfrm>
          <a:prstGeom prst="rect">
            <a:avLst/>
          </a:prstGeom>
        </p:spPr>
      </p:pic>
      <p:pic>
        <p:nvPicPr>
          <p:cNvPr id="2" name="Content Placeholder 1" descr="4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>
            <a:fillRect/>
          </a:stretch>
        </p:blipFill>
        <p:spPr>
          <a:xfrm>
            <a:off x="2693991" y="2335216"/>
            <a:ext cx="4595812" cy="4694237"/>
          </a:xfrm>
        </p:spPr>
      </p:pic>
    </p:spTree>
    <p:extLst>
      <p:ext uri="{BB962C8B-B14F-4D97-AF65-F5344CB8AC3E}">
        <p14:creationId xmlns:p14="http://schemas.microsoft.com/office/powerpoint/2010/main" val="340800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Standard Matrix-matrix multiplication</a:t>
            </a:r>
          </a:p>
          <a:p>
            <a:r>
              <a:rPr lang="en-US" sz="3600" dirty="0" err="1" smtClean="0"/>
              <a:t>Strassen’s</a:t>
            </a:r>
            <a:r>
              <a:rPr lang="en-US" sz="3600" dirty="0" smtClean="0"/>
              <a:t> Algorithm Reloaded</a:t>
            </a:r>
          </a:p>
          <a:p>
            <a:r>
              <a:rPr lang="en-US" sz="3600" dirty="0" smtClean="0"/>
              <a:t>Theoretical Model and Analysis</a:t>
            </a:r>
          </a:p>
          <a:p>
            <a:r>
              <a:rPr lang="en-US" sz="3600" dirty="0" smtClean="0"/>
              <a:t>Performance Experiments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Conclusion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355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0" y="1354961"/>
            <a:ext cx="3137167" cy="966359"/>
          </a:xfrm>
          <a:prstGeom prst="rect">
            <a:avLst/>
          </a:prstGeom>
        </p:spPr>
      </p:pic>
      <p:pic>
        <p:nvPicPr>
          <p:cNvPr id="20" name="Picture 19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795" y="5674863"/>
            <a:ext cx="3137167" cy="966359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51096" y="135761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Strassen’s</a:t>
            </a:r>
            <a:r>
              <a:rPr lang="en-US" dirty="0" smtClean="0"/>
              <a:t> algorithm…...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897" y="4923627"/>
            <a:ext cx="589570" cy="6786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4841" y="2970613"/>
            <a:ext cx="198827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7172" y="3929927"/>
            <a:ext cx="227128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36" name="Picture 35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743" y="3544096"/>
            <a:ext cx="9401060" cy="48166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743" y="4704802"/>
            <a:ext cx="9401060" cy="46671"/>
          </a:xfrm>
          <a:prstGeom prst="rect">
            <a:avLst/>
          </a:prstGeom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817" y="5829750"/>
            <a:ext cx="9392989" cy="46673"/>
          </a:xfrm>
          <a:prstGeom prst="rect">
            <a:avLst/>
          </a:prstGeom>
        </p:spPr>
      </p:pic>
      <p:pic>
        <p:nvPicPr>
          <p:cNvPr id="39" name="Picture 38" descr="square_smal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38" y="2908121"/>
            <a:ext cx="1721687" cy="436428"/>
          </a:xfrm>
          <a:prstGeom prst="rect">
            <a:avLst/>
          </a:prstGeom>
        </p:spPr>
      </p:pic>
      <p:pic>
        <p:nvPicPr>
          <p:cNvPr id="40" name="Picture 39" descr="rank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51" y="3714614"/>
            <a:ext cx="2680962" cy="84183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14840" y="6002780"/>
            <a:ext cx="3403373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2" name="Picture 41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4838" y="6581506"/>
            <a:ext cx="9388966" cy="47229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4841" y="2752992"/>
            <a:ext cx="9388965" cy="4816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350272" y="6026972"/>
            <a:ext cx="3653532" cy="40011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000" b="1" dirty="0">
                <a:solidFill>
                  <a:srgbClr val="4AAA25"/>
                </a:solidFill>
                <a:latin typeface="Helvetica"/>
                <a:cs typeface="Helvetica"/>
              </a:rPr>
              <a:t>Can be data parallelism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18461" y="1780339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75131" y="1804531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29439" y="3912391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2484" y="2995997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85868" y="6026972"/>
            <a:ext cx="4112258" cy="36933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757" y="5043561"/>
            <a:ext cx="597361" cy="59736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02745" y="4882683"/>
            <a:ext cx="3403373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52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29" y="2914350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5" y="2948678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71" y="3838014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86" y="5054440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06" y="5946229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504" y="3830744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504" y="5043564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509" y="5946232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772" y="2988070"/>
            <a:ext cx="9870488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NSF grants </a:t>
            </a:r>
            <a:r>
              <a:rPr lang="en-US" dirty="0"/>
              <a:t>ACI-1148125/1340293, CCF-</a:t>
            </a:r>
            <a:r>
              <a:rPr lang="en-US" dirty="0" smtClean="0"/>
              <a:t>1218483.</a:t>
            </a:r>
            <a:endParaRPr lang="en-US" dirty="0"/>
          </a:p>
          <a:p>
            <a:r>
              <a:rPr lang="en-US" dirty="0" smtClean="0"/>
              <a:t>- Intel </a:t>
            </a:r>
            <a:r>
              <a:rPr lang="en-US" dirty="0"/>
              <a:t>Corporation through an </a:t>
            </a:r>
            <a:r>
              <a:rPr lang="en-US" dirty="0" smtClean="0"/>
              <a:t>Intel </a:t>
            </a:r>
            <a:r>
              <a:rPr lang="en-US" dirty="0"/>
              <a:t>Parallel Computing </a:t>
            </a:r>
            <a:r>
              <a:rPr lang="en-US" dirty="0" smtClean="0"/>
              <a:t>Center (IPCC).</a:t>
            </a:r>
          </a:p>
          <a:p>
            <a:r>
              <a:rPr lang="en-US" dirty="0" smtClean="0"/>
              <a:t>- Access </a:t>
            </a:r>
            <a:r>
              <a:rPr lang="en-US" dirty="0"/>
              <a:t>to the Maverick and Stampede supercomputers administered by </a:t>
            </a:r>
            <a:r>
              <a:rPr lang="en-US" dirty="0" smtClean="0"/>
              <a:t>TACC.</a:t>
            </a:r>
          </a:p>
          <a:p>
            <a:endParaRPr lang="en-US" dirty="0"/>
          </a:p>
          <a:p>
            <a:r>
              <a:rPr lang="en-US" dirty="0"/>
              <a:t>We thank Field Van Zee, </a:t>
            </a:r>
            <a:r>
              <a:rPr lang="en-US" dirty="0" err="1"/>
              <a:t>Chenhan</a:t>
            </a:r>
            <a:r>
              <a:rPr lang="en-US" dirty="0"/>
              <a:t> Yu, Devin Matthews, and the rest of the SHPC team (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shpc.ices.utexas.edu</a:t>
            </a:r>
            <a:r>
              <a:rPr lang="en-US" dirty="0"/>
              <a:t>) for their supports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i="1" dirty="0"/>
              <a:t>Any opinions, findings, and conclusions or recommendations expressed in this material are those of the author(s) and do not necessarily reflect the views of the National Science Foundation</a:t>
            </a:r>
            <a:r>
              <a:rPr lang="en-US" i="1" dirty="0" smtClean="0"/>
              <a:t>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032" y="1516204"/>
            <a:ext cx="2065378" cy="136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95" y="1516204"/>
            <a:ext cx="1398198" cy="1395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712" y="1876954"/>
            <a:ext cx="2499119" cy="654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7871" r="1682"/>
          <a:stretch/>
        </p:blipFill>
        <p:spPr>
          <a:xfrm>
            <a:off x="7539387" y="1607565"/>
            <a:ext cx="2403561" cy="1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1402" y="2753806"/>
            <a:ext cx="7461446" cy="156966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omic Sans MS"/>
                <a:cs typeface="Comic Sans M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033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08" y="3789410"/>
            <a:ext cx="5303520" cy="3535680"/>
          </a:xfrm>
          <a:prstGeom prst="rect">
            <a:avLst/>
          </a:prstGeom>
        </p:spPr>
      </p:pic>
      <p:pic>
        <p:nvPicPr>
          <p:cNvPr id="5" name="Picture 4" descr="stra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" y="4163849"/>
            <a:ext cx="4090416" cy="273100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err="1" smtClean="0"/>
              <a:t>Strassen’s</a:t>
            </a:r>
            <a:r>
              <a:rPr lang="en-US" dirty="0" smtClean="0"/>
              <a:t> Algorithm (</a:t>
            </a:r>
            <a:r>
              <a:rPr lang="en-US" dirty="0" smtClean="0">
                <a:solidFill>
                  <a:srgbClr val="FF0000"/>
                </a:solidFill>
              </a:rPr>
              <a:t>In practice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97814" y="4066839"/>
            <a:ext cx="4110844" cy="286916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844819" y="4066842"/>
            <a:ext cx="3366642" cy="195667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>
            <a:outerShdw sx="1000" sy="1000" algn="ctr" rotWithShape="0">
              <a:schemeClr val="bg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44819" y="6587946"/>
            <a:ext cx="3366642" cy="34806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44819" y="6037166"/>
            <a:ext cx="2097752" cy="564426"/>
          </a:xfrm>
          <a:prstGeom prst="rect">
            <a:avLst/>
          </a:prstGeom>
          <a:solidFill>
            <a:srgbClr val="4AAA25">
              <a:alpha val="21000"/>
            </a:srgbClr>
          </a:solidFill>
          <a:ln>
            <a:solidFill>
              <a:schemeClr val="tx1"/>
            </a:solidFill>
            <a:prstDash val="sysDot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942574" y="5568555"/>
            <a:ext cx="1250893" cy="454967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42572" y="6587947"/>
            <a:ext cx="1255242" cy="7305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969667" y="981920"/>
            <a:ext cx="6011126" cy="2571961"/>
          </a:xfrm>
          <a:prstGeom prst="rect">
            <a:avLst/>
          </a:prstGeom>
        </p:spPr>
        <p:txBody>
          <a:bodyPr vert="horz" lIns="114919" tIns="57460" rIns="114919" bIns="57460" rtlCol="0">
            <a:normAutofit fontScale="92500"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One-level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0000"/>
                </a:solidFill>
              </a:rPr>
              <a:t>1+14.3% speedup</a:t>
            </a:r>
            <a:r>
              <a:rPr lang="en-US" sz="2400" dirty="0"/>
              <a:t>)</a:t>
            </a:r>
          </a:p>
          <a:p>
            <a:pPr lvl="1"/>
            <a:r>
              <a:rPr lang="en-US" sz="2100" dirty="0"/>
              <a:t>7 multiplications + </a:t>
            </a:r>
            <a:r>
              <a:rPr lang="en-US" sz="2100" dirty="0">
                <a:solidFill>
                  <a:srgbClr val="FF0000"/>
                </a:solidFill>
              </a:rPr>
              <a:t>22</a:t>
            </a:r>
            <a:r>
              <a:rPr lang="en-US" sz="2100" dirty="0"/>
              <a:t> additions;</a:t>
            </a:r>
          </a:p>
          <a:p>
            <a:r>
              <a:rPr lang="en-US" sz="2400" dirty="0"/>
              <a:t>Two-level </a:t>
            </a:r>
            <a:r>
              <a:rPr lang="en-US" sz="2400" dirty="0" err="1"/>
              <a:t>Strassen</a:t>
            </a:r>
            <a:r>
              <a:rPr lang="en-US" sz="2400" dirty="0"/>
              <a:t> (1+30.6% speedup)</a:t>
            </a:r>
          </a:p>
          <a:p>
            <a:pPr lvl="1"/>
            <a:r>
              <a:rPr lang="en-US" sz="2100" dirty="0"/>
              <a:t>49 multiplications + </a:t>
            </a:r>
            <a:r>
              <a:rPr lang="en-US" sz="2100" dirty="0">
                <a:solidFill>
                  <a:srgbClr val="FF0000"/>
                </a:solidFill>
              </a:rPr>
              <a:t>344</a:t>
            </a:r>
            <a:r>
              <a:rPr lang="en-US" sz="2100" dirty="0"/>
              <a:t> additions;</a:t>
            </a:r>
          </a:p>
          <a:p>
            <a:r>
              <a:rPr lang="en-US" sz="2400" i="1" dirty="0"/>
              <a:t>d</a:t>
            </a:r>
            <a:r>
              <a:rPr lang="en-US" sz="2400" dirty="0"/>
              <a:t>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i="1" dirty="0"/>
              <a:t>n</a:t>
            </a:r>
            <a:r>
              <a:rPr lang="en-US" sz="2400" baseline="30000" dirty="0"/>
              <a:t>3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  <a:r>
              <a:rPr lang="en-US" sz="2400" baseline="30000" dirty="0"/>
              <a:t>2.803</a:t>
            </a:r>
            <a:r>
              <a:rPr lang="en-US" sz="2400" dirty="0"/>
              <a:t> speedup)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Numerical unstable; Not achievable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8" name="Picture 4" descr="https://upload.wikimedia.org/wikipedia/commons/thumb/3/3b/Gtk-zoom-in.svg/2000px-Gtk-zoom-i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75" y="4843621"/>
            <a:ext cx="869930" cy="86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5211464" y="4066840"/>
            <a:ext cx="4110844" cy="1495166"/>
          </a:xfrm>
          <a:prstGeom prst="line">
            <a:avLst/>
          </a:prstGeom>
          <a:ln>
            <a:solidFill>
              <a:schemeClr val="tx1">
                <a:alpha val="1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11464" y="6670042"/>
            <a:ext cx="4110844" cy="265966"/>
          </a:xfrm>
          <a:prstGeom prst="line">
            <a:avLst/>
          </a:prstGeom>
          <a:ln>
            <a:solidFill>
              <a:schemeClr val="tx1">
                <a:alpha val="1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6421" y="65935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1431381" y="616893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1" name="Left Brace 30"/>
          <p:cNvSpPr/>
          <p:nvPr/>
        </p:nvSpPr>
        <p:spPr>
          <a:xfrm rot="5400000">
            <a:off x="1416882" y="96908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02502" y="101088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2303464" y="62315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6" name="Left Brace 35"/>
          <p:cNvSpPr/>
          <p:nvPr/>
        </p:nvSpPr>
        <p:spPr>
          <a:xfrm rot="5400000">
            <a:off x="1677080" y="126672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465486" y="1334602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87606" y="669937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</a:p>
        </p:txBody>
      </p:sp>
      <p:sp>
        <p:nvSpPr>
          <p:cNvPr id="46" name="Left Brace 45"/>
          <p:cNvSpPr/>
          <p:nvPr/>
        </p:nvSpPr>
        <p:spPr>
          <a:xfrm rot="5400000">
            <a:off x="1692953" y="1573747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568624" y="1629835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</a:p>
        </p:txBody>
      </p:sp>
      <p:sp>
        <p:nvSpPr>
          <p:cNvPr id="48" name="Left Brace 47"/>
          <p:cNvSpPr/>
          <p:nvPr/>
        </p:nvSpPr>
        <p:spPr>
          <a:xfrm rot="5400000">
            <a:off x="1408383" y="188329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284054" y="193938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</a:p>
        </p:txBody>
      </p:sp>
      <p:sp>
        <p:nvSpPr>
          <p:cNvPr id="50" name="Left Brace 49"/>
          <p:cNvSpPr/>
          <p:nvPr/>
        </p:nvSpPr>
        <p:spPr>
          <a:xfrm rot="5400000">
            <a:off x="1404080" y="2183053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279748" y="2239141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</a:p>
        </p:txBody>
      </p:sp>
      <p:sp>
        <p:nvSpPr>
          <p:cNvPr id="52" name="Left Brace 51"/>
          <p:cNvSpPr/>
          <p:nvPr/>
        </p:nvSpPr>
        <p:spPr>
          <a:xfrm rot="5400000">
            <a:off x="2243426" y="217617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119097" y="2232258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</a:p>
        </p:txBody>
      </p:sp>
      <p:sp>
        <p:nvSpPr>
          <p:cNvPr id="54" name="Left Brace 53"/>
          <p:cNvSpPr/>
          <p:nvPr/>
        </p:nvSpPr>
        <p:spPr>
          <a:xfrm rot="5400000">
            <a:off x="1407260" y="2491419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282928" y="2547507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</a:p>
        </p:txBody>
      </p:sp>
      <p:sp>
        <p:nvSpPr>
          <p:cNvPr id="56" name="Left Brace 55"/>
          <p:cNvSpPr/>
          <p:nvPr/>
        </p:nvSpPr>
        <p:spPr>
          <a:xfrm rot="5400000">
            <a:off x="2246606" y="248453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122277" y="2540624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891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0" y="1354961"/>
            <a:ext cx="3137167" cy="966359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51096" y="135761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Strassen’s</a:t>
            </a:r>
            <a:r>
              <a:rPr lang="en-US" dirty="0" smtClean="0"/>
              <a:t> algorithm…...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75131" y="1804531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841" y="2970613"/>
            <a:ext cx="198827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7172" y="3929927"/>
            <a:ext cx="227128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3544096"/>
            <a:ext cx="9401060" cy="48166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4704802"/>
            <a:ext cx="9401060" cy="46671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817" y="5829750"/>
            <a:ext cx="9392989" cy="4667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14840" y="6002780"/>
            <a:ext cx="3403373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38" y="6581506"/>
            <a:ext cx="9388966" cy="47229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41" y="2752992"/>
            <a:ext cx="9388965" cy="4816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18461" y="1780339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29439" y="3912391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62484" y="2995997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757" y="5043561"/>
            <a:ext cx="597361" cy="59736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02745" y="4882683"/>
            <a:ext cx="3403373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52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5" y="2948678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71" y="3838014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86" y="5054440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6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34960</TotalTime>
  <Words>4229</Words>
  <Application>Microsoft Office PowerPoint</Application>
  <PresentationFormat>Custom</PresentationFormat>
  <Paragraphs>1414</Paragraphs>
  <Slides>75</Slides>
  <Notes>75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Strassen’s Algorithm Reloaded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Level-3 BLAS Matrix-Matrix Multiplication (GEMM)</vt:lpstr>
      <vt:lpstr>State-of-the-art GEMM in BLIS</vt:lpstr>
      <vt:lpstr>State-of-the-art GEMM in BLIS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One-level Strassen’s Algorithm Reloaded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Two-level Strassen’s Algorithm Reloaded</vt:lpstr>
      <vt:lpstr>Two-level Strassen’s Algorithm Reloaded (Continue)</vt:lpstr>
      <vt:lpstr>Additional Levels of Strassen Reloaded</vt:lpstr>
      <vt:lpstr>Building blocks</vt:lpstr>
      <vt:lpstr>Variations on a theme</vt:lpstr>
      <vt:lpstr>Parallelization</vt:lpstr>
      <vt:lpstr>Outline</vt:lpstr>
      <vt:lpstr>Performance Model</vt:lpstr>
      <vt:lpstr>Arithmetic Operations</vt:lpstr>
      <vt:lpstr>Memory Operations</vt:lpstr>
      <vt:lpstr>Modeled and Actual Performance on Single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Single Node Experiment</vt:lpstr>
      <vt:lpstr>PowerPoint Presentation</vt:lpstr>
      <vt:lpstr>Many-core Experiment</vt:lpstr>
      <vt:lpstr>Intel® Xeon Phi™ coprocessor (KNC)  </vt:lpstr>
      <vt:lpstr>Distributed Memory Experiment</vt:lpstr>
      <vt:lpstr>PowerPoint Presentation</vt:lpstr>
      <vt:lpstr>PowerPoint Presentation</vt:lpstr>
      <vt:lpstr>PowerPoint Presentation</vt:lpstr>
      <vt:lpstr>Outline</vt:lpstr>
      <vt:lpstr>PowerPoint Presentation</vt:lpstr>
      <vt:lpstr>Acknowledgement</vt:lpstr>
      <vt:lpstr>PowerPoint Presentation</vt:lpstr>
    </vt:vector>
  </TitlesOfParts>
  <Company>UT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Jianyu Huang</dc:creator>
  <cp:lastModifiedBy>Jianyu Huang</cp:lastModifiedBy>
  <cp:revision>2189</cp:revision>
  <dcterms:created xsi:type="dcterms:W3CDTF">2016-02-04T00:58:08Z</dcterms:created>
  <dcterms:modified xsi:type="dcterms:W3CDTF">2016-11-28T19:23:38Z</dcterms:modified>
</cp:coreProperties>
</file>